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handoutMasterIdLst>
    <p:handoutMasterId r:id="rId14"/>
  </p:handoutMasterIdLst>
  <p:sldIdLst>
    <p:sldId id="256" r:id="rId5"/>
    <p:sldId id="267" r:id="rId6"/>
    <p:sldId id="273" r:id="rId7"/>
    <p:sldId id="270" r:id="rId8"/>
    <p:sldId id="268" r:id="rId9"/>
    <p:sldId id="269" r:id="rId10"/>
    <p:sldId id="271" r:id="rId11"/>
    <p:sldId id="272"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201E"/>
    <a:srgbClr val="682622"/>
    <a:srgbClr val="6332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94" autoAdjust="0"/>
    <p:restoredTop sz="96835" autoAdjust="0"/>
  </p:normalViewPr>
  <p:slideViewPr>
    <p:cSldViewPr>
      <p:cViewPr varScale="1">
        <p:scale>
          <a:sx n="118" d="100"/>
          <a:sy n="118" d="100"/>
        </p:scale>
        <p:origin x="660"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67" d="100"/>
          <a:sy n="67" d="100"/>
        </p:scale>
        <p:origin x="-2796"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E06B2F7-862C-4C3D-96CC-88B8C4D87854}" type="datetimeFigureOut">
              <a:rPr lang="en-US" smtClean="0"/>
              <a:pPr/>
              <a:t>6/9/2017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7652C94-81DE-4A41-A470-17428C6BBA95}" type="slidenum">
              <a:rPr lang="en-US" smtClean="0"/>
              <a:pPr/>
              <a:t>‹#›</a:t>
            </a:fld>
            <a:endParaRPr lang="en-US"/>
          </a:p>
        </p:txBody>
      </p:sp>
    </p:spTree>
    <p:extLst>
      <p:ext uri="{BB962C8B-B14F-4D97-AF65-F5344CB8AC3E}">
        <p14:creationId xmlns:p14="http://schemas.microsoft.com/office/powerpoint/2010/main" val="2540967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7F8DE27D-6EC4-412D-86AE-46F9D566106C}" type="datetimeFigureOut">
              <a:rPr lang="en-US"/>
              <a:pPr>
                <a:defRPr/>
              </a:pPr>
              <a:t>6/9/2017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7DCA8AAB-0694-4B78-8FC8-3950FAED0702}" type="slidenum">
              <a:rPr lang="en-US"/>
              <a:pPr>
                <a:defRPr/>
              </a:pPr>
              <a:t>‹#›</a:t>
            </a:fld>
            <a:endParaRPr lang="en-US"/>
          </a:p>
        </p:txBody>
      </p:sp>
    </p:spTree>
    <p:extLst>
      <p:ext uri="{BB962C8B-B14F-4D97-AF65-F5344CB8AC3E}">
        <p14:creationId xmlns:p14="http://schemas.microsoft.com/office/powerpoint/2010/main" val="1949211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flickr.com/photos/ilri/sets/72157632057087650/detail/"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There MUST be a CGIAR logo or a CRP logo. You can copy and paste the logo you need from the final slide of this presentation. Then you can delete that final slide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replace a photo above, copy and paste this link in your browser: </a:t>
            </a:r>
            <a:r>
              <a:rPr lang="en-US" sz="1200" u="sng" kern="1200" dirty="0" smtClean="0">
                <a:solidFill>
                  <a:schemeClr val="tx1"/>
                </a:solidFill>
                <a:effectLst/>
                <a:latin typeface="+mn-lt"/>
                <a:ea typeface="+mn-ea"/>
                <a:cs typeface="+mn-cs"/>
                <a:hlinkClick r:id="rId3"/>
              </a:rPr>
              <a:t>http://www.flickr.com/photos/ilri/sets/72157632057087650/detail/</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Find a photo you like and the right size, copy and paste it in the block above.</a:t>
            </a:r>
            <a:endParaRPr lang="en-US" sz="1200" kern="1200" dirty="0">
              <a:solidFill>
                <a:schemeClr val="tx1"/>
              </a:solidFill>
              <a:effectLst/>
              <a:latin typeface="+mn-lt"/>
              <a:ea typeface="+mn-ea"/>
              <a:cs typeface="+mn-cs"/>
            </a:endParaRPr>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B67D74BA-9241-4FDF-9233-D13516D928C5}" type="slidenum">
              <a:rPr lang="en-US" smtClean="0"/>
              <a:pPr eaLnBrk="1" hangingPunct="1"/>
              <a:t>1</a:t>
            </a:fld>
            <a:endParaRPr lang="en-US" smtClean="0"/>
          </a:p>
        </p:txBody>
      </p:sp>
    </p:spTree>
    <p:extLst>
      <p:ext uri="{BB962C8B-B14F-4D97-AF65-F5344CB8AC3E}">
        <p14:creationId xmlns:p14="http://schemas.microsoft.com/office/powerpoint/2010/main" val="2663225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DCA8AAB-0694-4B78-8FC8-3950FAED0702}" type="slidenum">
              <a:rPr lang="en-US" smtClean="0"/>
              <a:pPr>
                <a:defRPr/>
              </a:pPr>
              <a:t>2</a:t>
            </a:fld>
            <a:endParaRPr lang="en-US"/>
          </a:p>
        </p:txBody>
      </p:sp>
    </p:spTree>
    <p:extLst>
      <p:ext uri="{BB962C8B-B14F-4D97-AF65-F5344CB8AC3E}">
        <p14:creationId xmlns:p14="http://schemas.microsoft.com/office/powerpoint/2010/main" val="2029950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DCA8AAB-0694-4B78-8FC8-3950FAED0702}" type="slidenum">
              <a:rPr lang="en-US" smtClean="0"/>
              <a:pPr>
                <a:defRPr/>
              </a:pPr>
              <a:t>3</a:t>
            </a:fld>
            <a:endParaRPr lang="en-US"/>
          </a:p>
        </p:txBody>
      </p:sp>
    </p:spTree>
    <p:extLst>
      <p:ext uri="{BB962C8B-B14F-4D97-AF65-F5344CB8AC3E}">
        <p14:creationId xmlns:p14="http://schemas.microsoft.com/office/powerpoint/2010/main" val="11126399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DCA8AAB-0694-4B78-8FC8-3950FAED0702}" type="slidenum">
              <a:rPr lang="en-US" smtClean="0"/>
              <a:pPr>
                <a:defRPr/>
              </a:pPr>
              <a:t>4</a:t>
            </a:fld>
            <a:endParaRPr lang="en-US"/>
          </a:p>
        </p:txBody>
      </p:sp>
    </p:spTree>
    <p:extLst>
      <p:ext uri="{BB962C8B-B14F-4D97-AF65-F5344CB8AC3E}">
        <p14:creationId xmlns:p14="http://schemas.microsoft.com/office/powerpoint/2010/main" val="14813871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DCA8AAB-0694-4B78-8FC8-3950FAED0702}" type="slidenum">
              <a:rPr lang="en-US" smtClean="0"/>
              <a:pPr>
                <a:defRPr/>
              </a:pPr>
              <a:t>5</a:t>
            </a:fld>
            <a:endParaRPr lang="en-US"/>
          </a:p>
        </p:txBody>
      </p:sp>
    </p:spTree>
    <p:extLst>
      <p:ext uri="{BB962C8B-B14F-4D97-AF65-F5344CB8AC3E}">
        <p14:creationId xmlns:p14="http://schemas.microsoft.com/office/powerpoint/2010/main" val="8595743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DCA8AAB-0694-4B78-8FC8-3950FAED0702}" type="slidenum">
              <a:rPr lang="en-US" smtClean="0"/>
              <a:pPr>
                <a:defRPr/>
              </a:pPr>
              <a:t>6</a:t>
            </a:fld>
            <a:endParaRPr lang="en-US"/>
          </a:p>
        </p:txBody>
      </p:sp>
    </p:spTree>
    <p:extLst>
      <p:ext uri="{BB962C8B-B14F-4D97-AF65-F5344CB8AC3E}">
        <p14:creationId xmlns:p14="http://schemas.microsoft.com/office/powerpoint/2010/main" val="9649026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DCA8AAB-0694-4B78-8FC8-3950FAED0702}" type="slidenum">
              <a:rPr lang="en-US" smtClean="0"/>
              <a:pPr>
                <a:defRPr/>
              </a:pPr>
              <a:t>7</a:t>
            </a:fld>
            <a:endParaRPr lang="en-US"/>
          </a:p>
        </p:txBody>
      </p:sp>
    </p:spTree>
    <p:extLst>
      <p:ext uri="{BB962C8B-B14F-4D97-AF65-F5344CB8AC3E}">
        <p14:creationId xmlns:p14="http://schemas.microsoft.com/office/powerpoint/2010/main" val="7745654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DCA8AAB-0694-4B78-8FC8-3950FAED0702}" type="slidenum">
              <a:rPr lang="en-US" smtClean="0"/>
              <a:pPr>
                <a:defRPr/>
              </a:pPr>
              <a:t>8</a:t>
            </a:fld>
            <a:endParaRPr lang="en-US"/>
          </a:p>
        </p:txBody>
      </p:sp>
    </p:spTree>
    <p:extLst>
      <p:ext uri="{BB962C8B-B14F-4D97-AF65-F5344CB8AC3E}">
        <p14:creationId xmlns:p14="http://schemas.microsoft.com/office/powerpoint/2010/main" val="12430675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cid:image001.png@01D16D8C.9C905A10" TargetMode="External"/><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6.jpeg"/><Relationship Id="rId4" Type="http://schemas.openxmlformats.org/officeDocument/2006/relationships/hyperlink" Target="http://www.cgiar.org/about-us/our-funders" TargetMode="Externa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3500438"/>
          </a:xfrm>
          <a:prstGeom prst="rect">
            <a:avLst/>
          </a:prstGeom>
          <a:solidFill>
            <a:srgbClr val="682622"/>
          </a:soli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dirty="0"/>
          </a:p>
        </p:txBody>
      </p:sp>
      <p:sp>
        <p:nvSpPr>
          <p:cNvPr id="4" name="Text Placeholder 3"/>
          <p:cNvSpPr>
            <a:spLocks noGrp="1"/>
          </p:cNvSpPr>
          <p:nvPr>
            <p:ph type="body" sz="quarter" idx="10" hasCustomPrompt="1"/>
          </p:nvPr>
        </p:nvSpPr>
        <p:spPr>
          <a:xfrm>
            <a:off x="609600" y="76200"/>
            <a:ext cx="8153400" cy="1445419"/>
          </a:xfrm>
          <a:prstGeom prst="rect">
            <a:avLst/>
          </a:prstGeom>
        </p:spPr>
        <p:txBody>
          <a:bodyPr/>
          <a:lstStyle>
            <a:lvl1pPr marL="0" indent="0" algn="ctr" eaLnBrk="1" hangingPunct="1">
              <a:lnSpc>
                <a:spcPts val="3200"/>
              </a:lnSpc>
              <a:buNone/>
              <a:defRPr sz="3200">
                <a:solidFill>
                  <a:schemeClr val="bg1"/>
                </a:solidFill>
                <a:latin typeface="+mj-lt"/>
              </a:defRPr>
            </a:lvl1pPr>
          </a:lstStyle>
          <a:p>
            <a:pPr algn="ctr" eaLnBrk="1" hangingPunct="1">
              <a:lnSpc>
                <a:spcPts val="3200"/>
              </a:lnSpc>
            </a:pPr>
            <a:r>
              <a:rPr lang="en-US" sz="3000" dirty="0" smtClean="0">
                <a:solidFill>
                  <a:srgbClr val="FFFFFF"/>
                </a:solidFill>
              </a:rPr>
              <a:t>Minimum 0f 30 point</a:t>
            </a:r>
            <a:br>
              <a:rPr lang="en-US" sz="3000" dirty="0" smtClean="0">
                <a:solidFill>
                  <a:srgbClr val="FFFFFF"/>
                </a:solidFill>
              </a:rPr>
            </a:br>
            <a:r>
              <a:rPr lang="en-US" sz="3000" dirty="0" smtClean="0">
                <a:solidFill>
                  <a:srgbClr val="FFFFFF"/>
                </a:solidFill>
              </a:rPr>
              <a:t> and maximum 3 lines title</a:t>
            </a:r>
            <a:br>
              <a:rPr lang="en-US" sz="3000" dirty="0" smtClean="0">
                <a:solidFill>
                  <a:srgbClr val="FFFFFF"/>
                </a:solidFill>
              </a:rPr>
            </a:br>
            <a:r>
              <a:rPr lang="en-US" sz="3000" dirty="0" smtClean="0">
                <a:solidFill>
                  <a:srgbClr val="FFFFFF"/>
                </a:solidFill>
              </a:rPr>
              <a:t>Remove or change the pictures</a:t>
            </a:r>
            <a:endParaRPr lang="en-US" sz="3000" dirty="0">
              <a:solidFill>
                <a:srgbClr val="FFFFFF"/>
              </a:solidFill>
            </a:endParaRPr>
          </a:p>
        </p:txBody>
      </p:sp>
      <p:sp>
        <p:nvSpPr>
          <p:cNvPr id="6" name="Text Placeholder 5"/>
          <p:cNvSpPr>
            <a:spLocks noGrp="1"/>
          </p:cNvSpPr>
          <p:nvPr>
            <p:ph type="body" sz="quarter" idx="11" hasCustomPrompt="1"/>
          </p:nvPr>
        </p:nvSpPr>
        <p:spPr>
          <a:xfrm>
            <a:off x="876300" y="1524000"/>
            <a:ext cx="7620000" cy="839787"/>
          </a:xfrm>
          <a:prstGeom prst="rect">
            <a:avLst/>
          </a:prstGeom>
        </p:spPr>
        <p:txBody>
          <a:bodyPr/>
          <a:lstStyle>
            <a:lvl1pPr marL="0" indent="0" algn="ctr">
              <a:buNone/>
              <a:defRPr sz="2200" i="1" baseline="0">
                <a:solidFill>
                  <a:schemeClr val="bg1"/>
                </a:solidFill>
              </a:defRPr>
            </a:lvl1pPr>
          </a:lstStyle>
          <a:p>
            <a:pPr lvl="0"/>
            <a:r>
              <a:rPr lang="en-US" dirty="0" smtClean="0"/>
              <a:t>Authors minimum 18 points in italics</a:t>
            </a:r>
            <a:br>
              <a:rPr lang="en-US" dirty="0" smtClean="0"/>
            </a:br>
            <a:r>
              <a:rPr lang="en-US" dirty="0" smtClean="0"/>
              <a:t>with a maximum of two lines</a:t>
            </a:r>
          </a:p>
        </p:txBody>
      </p:sp>
      <p:sp>
        <p:nvSpPr>
          <p:cNvPr id="8" name="Text Placeholder 7"/>
          <p:cNvSpPr>
            <a:spLocks noGrp="1"/>
          </p:cNvSpPr>
          <p:nvPr>
            <p:ph type="body" sz="quarter" idx="12" hasCustomPrompt="1"/>
          </p:nvPr>
        </p:nvSpPr>
        <p:spPr>
          <a:xfrm>
            <a:off x="876300" y="2438400"/>
            <a:ext cx="7620000" cy="985838"/>
          </a:xfrm>
          <a:prstGeom prst="rect">
            <a:avLst/>
          </a:prstGeom>
        </p:spPr>
        <p:txBody>
          <a:bodyPr/>
          <a:lstStyle>
            <a:lvl1pPr marL="0" indent="0" algn="ctr">
              <a:buNone/>
              <a:defRPr sz="2000" baseline="0">
                <a:solidFill>
                  <a:schemeClr val="bg1"/>
                </a:solidFill>
                <a:latin typeface="+mj-lt"/>
              </a:defRPr>
            </a:lvl1pPr>
          </a:lstStyle>
          <a:p>
            <a:pPr lvl="0"/>
            <a:r>
              <a:rPr lang="en-US" dirty="0" smtClean="0"/>
              <a:t>Event</a:t>
            </a:r>
            <a:br>
              <a:rPr lang="en-US" dirty="0" smtClean="0"/>
            </a:br>
            <a:r>
              <a:rPr lang="en-US" dirty="0" smtClean="0"/>
              <a:t>Location </a:t>
            </a:r>
            <a:br>
              <a:rPr lang="en-US" dirty="0" smtClean="0"/>
            </a:br>
            <a:r>
              <a:rPr lang="en-US" dirty="0" smtClean="0"/>
              <a:t>Date</a:t>
            </a:r>
            <a:endParaRPr lang="en-US" dirty="0"/>
          </a:p>
        </p:txBody>
      </p:sp>
    </p:spTree>
    <p:extLst>
      <p:ext uri="{BB962C8B-B14F-4D97-AF65-F5344CB8AC3E}">
        <p14:creationId xmlns:p14="http://schemas.microsoft.com/office/powerpoint/2010/main" val="356006930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0"/>
            <a:ext cx="8229600" cy="1143000"/>
          </a:xfrm>
          <a:prstGeom prst="rect">
            <a:avLst/>
          </a:prstGeom>
        </p:spPr>
        <p:txBody>
          <a:bodyPr/>
          <a:lstStyle>
            <a:lvl1pPr marL="0" marR="0" indent="0" algn="l" defTabSz="914400" rtl="0" eaLnBrk="1" fontAlgn="base" latinLnBrk="0" hangingPunct="1">
              <a:lnSpc>
                <a:spcPct val="100000"/>
              </a:lnSpc>
              <a:spcBef>
                <a:spcPct val="0"/>
              </a:spcBef>
              <a:spcAft>
                <a:spcPct val="0"/>
              </a:spcAft>
              <a:tabLst/>
              <a:defRPr sz="3600">
                <a:solidFill>
                  <a:schemeClr val="bg1"/>
                </a:solidFill>
              </a:defRPr>
            </a:lvl1pPr>
          </a:lstStyle>
          <a:p>
            <a:pPr marL="0" marR="0" lvl="0" indent="0" defTabSz="914400" rtl="0" eaLnBrk="1" fontAlgn="base" latinLnBrk="0" hangingPunct="1">
              <a:lnSpc>
                <a:spcPct val="100000"/>
              </a:lnSpc>
              <a:spcBef>
                <a:spcPct val="0"/>
              </a:spcBef>
              <a:spcAft>
                <a:spcPct val="0"/>
              </a:spcAft>
              <a:tabLst/>
              <a:defRPr/>
            </a:pPr>
            <a:r>
              <a:rPr kumimoji="0" lang="en-US" sz="3600" b="0" i="0" u="none" strike="noStrike" kern="1200" cap="none" spc="0" normalizeH="0" baseline="0" noProof="0" dirty="0" smtClean="0">
                <a:ln>
                  <a:noFill/>
                </a:ln>
                <a:solidFill>
                  <a:prstClr val="white"/>
                </a:solidFill>
                <a:effectLst/>
                <a:uLnTx/>
                <a:uFillTx/>
                <a:latin typeface="Calibri" pitchFamily="34" charset="0"/>
                <a:ea typeface="+mn-ea"/>
                <a:cs typeface="Arial" charset="0"/>
              </a:rPr>
              <a:t>Minimum 0f 30 point</a:t>
            </a:r>
            <a:br>
              <a:rPr kumimoji="0" lang="en-US" sz="3600" b="0" i="0" u="none" strike="noStrike" kern="1200" cap="none" spc="0" normalizeH="0" baseline="0" noProof="0" dirty="0" smtClean="0">
                <a:ln>
                  <a:noFill/>
                </a:ln>
                <a:solidFill>
                  <a:prstClr val="white"/>
                </a:solidFill>
                <a:effectLst/>
                <a:uLnTx/>
                <a:uFillTx/>
                <a:latin typeface="Calibri" pitchFamily="34" charset="0"/>
                <a:ea typeface="+mn-ea"/>
                <a:cs typeface="Arial" charset="0"/>
              </a:rPr>
            </a:br>
            <a:r>
              <a:rPr kumimoji="0" lang="en-US" sz="3600" b="0" i="0" u="none" strike="noStrike" kern="1200" cap="none" spc="0" normalizeH="0" baseline="0" noProof="0" dirty="0" smtClean="0">
                <a:ln>
                  <a:noFill/>
                </a:ln>
                <a:solidFill>
                  <a:prstClr val="white"/>
                </a:solidFill>
                <a:effectLst/>
                <a:uLnTx/>
                <a:uFillTx/>
                <a:latin typeface="Calibri" pitchFamily="34" charset="0"/>
                <a:ea typeface="+mn-ea"/>
                <a:cs typeface="Arial" charset="0"/>
              </a:rPr>
              <a:t>and maximum of 2 lines</a:t>
            </a:r>
            <a:endParaRPr kumimoji="0" lang="en-US" sz="3600" b="0" i="0" u="none" strike="noStrike" kern="1200" cap="none" spc="0" normalizeH="0" baseline="0" noProof="0" dirty="0">
              <a:ln>
                <a:noFill/>
              </a:ln>
              <a:solidFill>
                <a:srgbClr val="FFFFFF"/>
              </a:solidFill>
              <a:effectLst/>
              <a:uLnTx/>
              <a:uFillTx/>
              <a:latin typeface="Calibri" pitchFamily="34" charset="0"/>
              <a:ea typeface="+mn-ea"/>
              <a:cs typeface="Arial" charset="0"/>
            </a:endParaRPr>
          </a:p>
        </p:txBody>
      </p:sp>
      <p:sp>
        <p:nvSpPr>
          <p:cNvPr id="10" name="Content Placeholder 9"/>
          <p:cNvSpPr>
            <a:spLocks noGrp="1"/>
          </p:cNvSpPr>
          <p:nvPr>
            <p:ph sz="quarter" idx="10" hasCustomPrompt="1"/>
          </p:nvPr>
        </p:nvSpPr>
        <p:spPr>
          <a:xfrm>
            <a:off x="457200" y="1676400"/>
            <a:ext cx="8229600" cy="4572000"/>
          </a:xfrm>
          <a:prstGeom prst="rect">
            <a:avLst/>
          </a:prstGeom>
        </p:spPr>
        <p:txBody>
          <a:bodyPr/>
          <a:lstStyle>
            <a:lvl1pPr marL="0" indent="0">
              <a:lnSpc>
                <a:spcPct val="200000"/>
              </a:lnSpc>
              <a:spcBef>
                <a:spcPts val="0"/>
              </a:spcBef>
              <a:spcAft>
                <a:spcPts val="1200"/>
              </a:spcAft>
              <a:buNone/>
              <a:defRPr sz="3000"/>
            </a:lvl1pPr>
            <a:lvl2pPr marL="742950" indent="-285750">
              <a:lnSpc>
                <a:spcPct val="100000"/>
              </a:lnSpc>
              <a:buFont typeface="Wingdings" pitchFamily="2" charset="2"/>
              <a:buChar char="q"/>
              <a:defRPr sz="2600"/>
            </a:lvl2pPr>
            <a:lvl3pPr>
              <a:defRPr sz="2200"/>
            </a:lvl3pPr>
            <a:lvl4pPr>
              <a:defRPr/>
            </a:lvl4pPr>
          </a:lstStyle>
          <a:p>
            <a:pPr lvl="0"/>
            <a:r>
              <a:rPr lang="en-US" dirty="0" smtClean="0"/>
              <a:t>Main point 6 point smaller than slide title</a:t>
            </a:r>
          </a:p>
          <a:p>
            <a:pPr lvl="1"/>
            <a:r>
              <a:rPr lang="en-US" dirty="0" smtClean="0"/>
              <a:t>Bullet points 4 point less than main point</a:t>
            </a:r>
          </a:p>
          <a:p>
            <a:pPr lvl="1"/>
            <a:r>
              <a:rPr lang="en-US" dirty="0" smtClean="0"/>
              <a:t>Font type is Calibri</a:t>
            </a:r>
          </a:p>
          <a:p>
            <a:pPr lvl="2"/>
            <a:r>
              <a:rPr lang="en-US" dirty="0" smtClean="0"/>
              <a:t>It is advised in one slide maximum 6 bullets</a:t>
            </a:r>
          </a:p>
          <a:p>
            <a:pPr lvl="3"/>
            <a:r>
              <a:rPr lang="en-US" dirty="0" smtClean="0"/>
              <a:t>We recommend you use images on slides</a:t>
            </a:r>
          </a:p>
          <a:p>
            <a:pPr lvl="3"/>
            <a:r>
              <a:rPr lang="en-US" dirty="0" smtClean="0"/>
              <a:t>You can change partner logos on front page</a:t>
            </a:r>
          </a:p>
          <a:p>
            <a:pPr lvl="4"/>
            <a:r>
              <a:rPr lang="en-US" dirty="0" smtClean="0"/>
              <a:t>You have to duplicate this slide for more inside pages</a:t>
            </a:r>
            <a:endParaRPr lang="en-US" dirty="0"/>
          </a:p>
        </p:txBody>
      </p:sp>
    </p:spTree>
    <p:extLst>
      <p:ext uri="{BB962C8B-B14F-4D97-AF65-F5344CB8AC3E}">
        <p14:creationId xmlns:p14="http://schemas.microsoft.com/office/powerpoint/2010/main" val="147861364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tion Header/separator">
    <p:bg>
      <p:bgPr>
        <a:solidFill>
          <a:schemeClr val="bg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1485900" y="2209800"/>
            <a:ext cx="6172200" cy="3124200"/>
          </a:xfrm>
          <a:prstGeom prst="rect">
            <a:avLst/>
          </a:prstGeom>
        </p:spPr>
        <p:txBody>
          <a:bodyPr/>
          <a:lstStyle>
            <a:lvl1pPr marL="0" marR="0" indent="0" algn="ctr" defTabSz="914400" rtl="0" eaLnBrk="1" fontAlgn="base" latinLnBrk="0" hangingPunct="1">
              <a:lnSpc>
                <a:spcPct val="100000"/>
              </a:lnSpc>
              <a:spcBef>
                <a:spcPct val="0"/>
              </a:spcBef>
              <a:spcAft>
                <a:spcPct val="0"/>
              </a:spcAft>
              <a:buClrTx/>
              <a:buSzTx/>
              <a:buFontTx/>
              <a:buNone/>
              <a:tabLst/>
              <a:defRPr>
                <a:solidFill>
                  <a:srgbClr val="682622"/>
                </a:solidFill>
                <a:latin typeface="Calibri" pitchFamily="34" charset="0"/>
                <a:cs typeface="Calibri"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smtClean="0">
                <a:ln>
                  <a:noFill/>
                </a:ln>
                <a:solidFill>
                  <a:srgbClr val="63323F"/>
                </a:solidFill>
                <a:effectLst/>
                <a:uLnTx/>
                <a:uFillTx/>
                <a:latin typeface="Calibri" pitchFamily="34" charset="0"/>
                <a:ea typeface="+mn-ea"/>
                <a:cs typeface="Arial" charset="0"/>
              </a:rPr>
              <a:t>Separator Page </a:t>
            </a:r>
            <a:br>
              <a:rPr kumimoji="0" lang="en-US" sz="3600" b="0" i="0" u="none" strike="noStrike" kern="1200" cap="none" spc="0" normalizeH="0" baseline="0" noProof="0" dirty="0" smtClean="0">
                <a:ln>
                  <a:noFill/>
                </a:ln>
                <a:solidFill>
                  <a:srgbClr val="63323F"/>
                </a:solidFill>
                <a:effectLst/>
                <a:uLnTx/>
                <a:uFillTx/>
                <a:latin typeface="Calibri" pitchFamily="34" charset="0"/>
                <a:ea typeface="+mn-ea"/>
                <a:cs typeface="Arial" charset="0"/>
              </a:rPr>
            </a:br>
            <a:r>
              <a:rPr kumimoji="0" lang="en-US" sz="3600" b="0" i="0" u="none" strike="noStrike" kern="1200" cap="none" spc="0" normalizeH="0" baseline="0" noProof="0" dirty="0" smtClean="0">
                <a:ln>
                  <a:noFill/>
                </a:ln>
                <a:solidFill>
                  <a:srgbClr val="63323F"/>
                </a:solidFill>
                <a:effectLst/>
                <a:uLnTx/>
                <a:uFillTx/>
                <a:latin typeface="Calibri" pitchFamily="34" charset="0"/>
                <a:ea typeface="+mn-ea"/>
                <a:cs typeface="Arial" charset="0"/>
              </a:rPr>
              <a:t>Minimum 0f 30 point </a:t>
            </a:r>
            <a:br>
              <a:rPr kumimoji="0" lang="en-US" sz="3600" b="0" i="0" u="none" strike="noStrike" kern="1200" cap="none" spc="0" normalizeH="0" baseline="0" noProof="0" dirty="0" smtClean="0">
                <a:ln>
                  <a:noFill/>
                </a:ln>
                <a:solidFill>
                  <a:srgbClr val="63323F"/>
                </a:solidFill>
                <a:effectLst/>
                <a:uLnTx/>
                <a:uFillTx/>
                <a:latin typeface="Calibri" pitchFamily="34" charset="0"/>
                <a:ea typeface="+mn-ea"/>
                <a:cs typeface="Arial" charset="0"/>
              </a:rPr>
            </a:br>
            <a:r>
              <a:rPr kumimoji="0" lang="en-US" sz="3600" b="0" i="0" u="none" strike="noStrike" kern="1200" cap="none" spc="0" normalizeH="0" baseline="0" noProof="0" dirty="0" smtClean="0">
                <a:ln>
                  <a:noFill/>
                </a:ln>
                <a:solidFill>
                  <a:srgbClr val="63323F"/>
                </a:solidFill>
                <a:effectLst/>
                <a:uLnTx/>
                <a:uFillTx/>
                <a:latin typeface="Calibri" pitchFamily="34" charset="0"/>
                <a:ea typeface="+mn-ea"/>
                <a:cs typeface="Arial" charset="0"/>
              </a:rPr>
              <a:t>and maximum of 2 lines</a:t>
            </a:r>
            <a:endParaRPr lang="en-US" dirty="0"/>
          </a:p>
        </p:txBody>
      </p:sp>
    </p:spTree>
    <p:extLst>
      <p:ext uri="{BB962C8B-B14F-4D97-AF65-F5344CB8AC3E}">
        <p14:creationId xmlns:p14="http://schemas.microsoft.com/office/powerpoint/2010/main" val="383972961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raph/map page">
    <p:spTree>
      <p:nvGrpSpPr>
        <p:cNvPr id="1" name=""/>
        <p:cNvGrpSpPr/>
        <p:nvPr/>
      </p:nvGrpSpPr>
      <p:grpSpPr>
        <a:xfrm>
          <a:off x="0" y="0"/>
          <a:ext cx="0" cy="0"/>
          <a:chOff x="0" y="0"/>
          <a:chExt cx="0" cy="0"/>
        </a:xfrm>
      </p:grpSpPr>
      <p:sp>
        <p:nvSpPr>
          <p:cNvPr id="5" name="Text Placeholder 4"/>
          <p:cNvSpPr>
            <a:spLocks noGrp="1"/>
          </p:cNvSpPr>
          <p:nvPr>
            <p:ph type="body" sz="quarter" idx="11" hasCustomPrompt="1"/>
          </p:nvPr>
        </p:nvSpPr>
        <p:spPr>
          <a:xfrm>
            <a:off x="228600" y="228600"/>
            <a:ext cx="8610600" cy="838200"/>
          </a:xfrm>
          <a:prstGeom prst="rect">
            <a:avLst/>
          </a:prstGeom>
        </p:spPr>
        <p:txBody>
          <a:bodyPr/>
          <a:lstStyle>
            <a:lvl1pPr marL="0" marR="0" indent="0" algn="l" defTabSz="914400" rtl="0" eaLnBrk="1" fontAlgn="base" latinLnBrk="0" hangingPunct="1">
              <a:lnSpc>
                <a:spcPct val="100000"/>
              </a:lnSpc>
              <a:spcBef>
                <a:spcPct val="0"/>
              </a:spcBef>
              <a:spcAft>
                <a:spcPct val="0"/>
              </a:spcAft>
              <a:buClrTx/>
              <a:buSzTx/>
              <a:buFontTx/>
              <a:buNone/>
              <a:tabLst/>
              <a:defRPr baseline="0">
                <a:solidFill>
                  <a:schemeClr val="bg1"/>
                </a:solidFill>
                <a:latin typeface="Calibri" pitchFamily="34" charset="0"/>
                <a:cs typeface="Calibri"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3600" b="0" i="0" u="none" strike="noStrike" kern="1200" cap="none" spc="0" normalizeH="0" baseline="0" noProof="0" dirty="0" smtClean="0">
                <a:ln>
                  <a:noFill/>
                </a:ln>
                <a:solidFill>
                  <a:prstClr val="white"/>
                </a:solidFill>
                <a:effectLst/>
                <a:uLnTx/>
                <a:uFillTx/>
                <a:latin typeface="Calibri" pitchFamily="34" charset="0"/>
                <a:ea typeface="+mn-ea"/>
                <a:cs typeface="Arial" charset="0"/>
              </a:rPr>
              <a:t>Use map and figures as big as possible</a:t>
            </a:r>
            <a:endParaRPr kumimoji="0" lang="en-US" sz="3600" b="0" i="0" u="none" strike="noStrike" kern="1200" cap="none" spc="0" normalizeH="0" baseline="0" noProof="0" dirty="0" smtClean="0">
              <a:ln>
                <a:noFill/>
              </a:ln>
              <a:solidFill>
                <a:srgbClr val="FFFFFF"/>
              </a:solidFill>
              <a:effectLst/>
              <a:uLnTx/>
              <a:uFillTx/>
              <a:latin typeface="Calibri" pitchFamily="34" charset="0"/>
              <a:ea typeface="+mn-ea"/>
              <a:cs typeface="Arial" charset="0"/>
            </a:endParaRPr>
          </a:p>
        </p:txBody>
      </p:sp>
      <p:pic>
        <p:nvPicPr>
          <p:cNvPr id="9" name="Picture 8"/>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577912" y="6348734"/>
            <a:ext cx="363637" cy="433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9" descr="D:\Publications\LOGO's\ILRI-logo-small.jp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76200" y="6400800"/>
            <a:ext cx="37195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Picture Placeholder 3"/>
          <p:cNvSpPr>
            <a:spLocks noGrp="1"/>
          </p:cNvSpPr>
          <p:nvPr>
            <p:ph type="pic" sz="quarter" idx="12" hasCustomPrompt="1"/>
          </p:nvPr>
        </p:nvSpPr>
        <p:spPr>
          <a:xfrm>
            <a:off x="261938" y="1295400"/>
            <a:ext cx="8577262" cy="4953000"/>
          </a:xfrm>
          <a:prstGeom prst="rect">
            <a:avLst/>
          </a:prstGeom>
          <a:blipFill>
            <a:blip r:embed="rId4"/>
            <a:stretch>
              <a:fillRect/>
            </a:stretch>
          </a:blipFill>
        </p:spPr>
        <p:txBody>
          <a:bodyPr/>
          <a:lstStyle>
            <a:lvl1pPr>
              <a:defRPr/>
            </a:lvl1pPr>
          </a:lstStyle>
          <a:p>
            <a:r>
              <a:rPr lang="en-US" dirty="0" smtClean="0"/>
              <a:t>Click on the icon to add map</a:t>
            </a:r>
            <a:endParaRPr lang="en-US" dirty="0"/>
          </a:p>
        </p:txBody>
      </p:sp>
    </p:spTree>
    <p:extLst>
      <p:ext uri="{BB962C8B-B14F-4D97-AF65-F5344CB8AC3E}">
        <p14:creationId xmlns:p14="http://schemas.microsoft.com/office/powerpoint/2010/main" val="209142819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and tex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5384800" y="1219200"/>
            <a:ext cx="3759200" cy="5638800"/>
          </a:xfrm>
          <a:prstGeom prst="rect">
            <a:avLst/>
          </a:prstGeom>
          <a:blipFill>
            <a:blip r:embed="rId2" cstate="email">
              <a:extLst>
                <a:ext uri="{28A0092B-C50C-407E-A947-70E740481C1C}">
                  <a14:useLocalDpi xmlns:a14="http://schemas.microsoft.com/office/drawing/2010/main"/>
                </a:ext>
              </a:extLst>
            </a:blip>
            <a:stretch>
              <a:fillRect/>
            </a:stretch>
          </a:blipFill>
        </p:spPr>
        <p:txBody>
          <a:bodyPr/>
          <a:lstStyle>
            <a:lvl1pPr>
              <a:defRPr>
                <a:solidFill>
                  <a:schemeClr val="bg1"/>
                </a:solidFill>
                <a:latin typeface="+mn-lt"/>
              </a:defRPr>
            </a:lvl1pPr>
          </a:lstStyle>
          <a:p>
            <a:r>
              <a:rPr lang="en-US" smtClean="0"/>
              <a:t>Click icon to add picture</a:t>
            </a:r>
            <a:endParaRPr lang="en-US" dirty="0"/>
          </a:p>
        </p:txBody>
      </p:sp>
      <p:sp>
        <p:nvSpPr>
          <p:cNvPr id="4" name="Title 1"/>
          <p:cNvSpPr>
            <a:spLocks noGrp="1"/>
          </p:cNvSpPr>
          <p:nvPr>
            <p:ph type="title" hasCustomPrompt="1"/>
          </p:nvPr>
        </p:nvSpPr>
        <p:spPr>
          <a:xfrm>
            <a:off x="457200" y="0"/>
            <a:ext cx="8229600" cy="1143000"/>
          </a:xfrm>
          <a:prstGeom prst="rect">
            <a:avLst/>
          </a:prstGeom>
        </p:spPr>
        <p:txBody>
          <a:bodyPr/>
          <a:lstStyle>
            <a:lvl1pPr marL="0" marR="0" indent="0" algn="l" defTabSz="914400" rtl="0" eaLnBrk="1" fontAlgn="base" latinLnBrk="0" hangingPunct="1">
              <a:lnSpc>
                <a:spcPct val="100000"/>
              </a:lnSpc>
              <a:spcBef>
                <a:spcPct val="0"/>
              </a:spcBef>
              <a:spcAft>
                <a:spcPct val="0"/>
              </a:spcAft>
              <a:tabLst/>
              <a:defRPr sz="3600">
                <a:solidFill>
                  <a:schemeClr val="bg1"/>
                </a:solidFill>
              </a:defRPr>
            </a:lvl1pPr>
          </a:lstStyle>
          <a:p>
            <a:pPr marL="0" marR="0" lvl="0" indent="0" defTabSz="914400" rtl="0" eaLnBrk="1" fontAlgn="base" latinLnBrk="0" hangingPunct="1">
              <a:lnSpc>
                <a:spcPct val="100000"/>
              </a:lnSpc>
              <a:spcBef>
                <a:spcPct val="0"/>
              </a:spcBef>
              <a:spcAft>
                <a:spcPct val="0"/>
              </a:spcAft>
              <a:tabLst/>
              <a:defRPr/>
            </a:pPr>
            <a:r>
              <a:rPr kumimoji="0" lang="en-US" sz="3600" b="0" i="0" u="none" strike="noStrike" kern="1200" cap="none" spc="0" normalizeH="0" baseline="0" noProof="0" dirty="0" smtClean="0">
                <a:ln>
                  <a:noFill/>
                </a:ln>
                <a:solidFill>
                  <a:prstClr val="white"/>
                </a:solidFill>
                <a:effectLst/>
                <a:uLnTx/>
                <a:uFillTx/>
                <a:latin typeface="Calibri" pitchFamily="34" charset="0"/>
                <a:ea typeface="+mn-ea"/>
                <a:cs typeface="Arial" charset="0"/>
              </a:rPr>
              <a:t>Minimum 0f 30 point</a:t>
            </a:r>
            <a:br>
              <a:rPr kumimoji="0" lang="en-US" sz="3600" b="0" i="0" u="none" strike="noStrike" kern="1200" cap="none" spc="0" normalizeH="0" baseline="0" noProof="0" dirty="0" smtClean="0">
                <a:ln>
                  <a:noFill/>
                </a:ln>
                <a:solidFill>
                  <a:prstClr val="white"/>
                </a:solidFill>
                <a:effectLst/>
                <a:uLnTx/>
                <a:uFillTx/>
                <a:latin typeface="Calibri" pitchFamily="34" charset="0"/>
                <a:ea typeface="+mn-ea"/>
                <a:cs typeface="Arial" charset="0"/>
              </a:rPr>
            </a:br>
            <a:r>
              <a:rPr kumimoji="0" lang="en-US" sz="3600" b="0" i="0" u="none" strike="noStrike" kern="1200" cap="none" spc="0" normalizeH="0" baseline="0" noProof="0" dirty="0" smtClean="0">
                <a:ln>
                  <a:noFill/>
                </a:ln>
                <a:solidFill>
                  <a:prstClr val="white"/>
                </a:solidFill>
                <a:effectLst/>
                <a:uLnTx/>
                <a:uFillTx/>
                <a:latin typeface="Calibri" pitchFamily="34" charset="0"/>
                <a:ea typeface="+mn-ea"/>
                <a:cs typeface="Arial" charset="0"/>
              </a:rPr>
              <a:t>and maximum of 2 lines</a:t>
            </a:r>
            <a:endParaRPr kumimoji="0" lang="en-US" sz="3600" b="0" i="0" u="none" strike="noStrike" kern="1200" cap="none" spc="0" normalizeH="0" baseline="0" noProof="0" dirty="0">
              <a:ln>
                <a:noFill/>
              </a:ln>
              <a:solidFill>
                <a:srgbClr val="FFFFFF"/>
              </a:solidFill>
              <a:effectLst/>
              <a:uLnTx/>
              <a:uFillTx/>
              <a:latin typeface="Calibri" pitchFamily="34" charset="0"/>
              <a:ea typeface="+mn-ea"/>
              <a:cs typeface="Arial" charset="0"/>
            </a:endParaRPr>
          </a:p>
        </p:txBody>
      </p:sp>
      <p:sp>
        <p:nvSpPr>
          <p:cNvPr id="7" name="Text Placeholder 6"/>
          <p:cNvSpPr>
            <a:spLocks noGrp="1"/>
          </p:cNvSpPr>
          <p:nvPr>
            <p:ph type="body" sz="quarter" idx="11"/>
          </p:nvPr>
        </p:nvSpPr>
        <p:spPr>
          <a:xfrm>
            <a:off x="515938" y="1295400"/>
            <a:ext cx="4284662" cy="4953000"/>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174870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cknowledgements">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63692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more info and address">
    <p:bg>
      <p:bgPr>
        <a:solidFill>
          <a:schemeClr val="bg1"/>
        </a:solidFill>
        <a:effectLst/>
      </p:bgPr>
    </p:bg>
    <p:spTree>
      <p:nvGrpSpPr>
        <p:cNvPr id="1" name=""/>
        <p:cNvGrpSpPr/>
        <p:nvPr/>
      </p:nvGrpSpPr>
      <p:grpSpPr>
        <a:xfrm>
          <a:off x="0" y="0"/>
          <a:ext cx="0" cy="0"/>
          <a:chOff x="0" y="0"/>
          <a:chExt cx="0" cy="0"/>
        </a:xfrm>
      </p:grpSpPr>
      <p:sp>
        <p:nvSpPr>
          <p:cNvPr id="3" name="TextBox 6"/>
          <p:cNvSpPr txBox="1">
            <a:spLocks noChangeArrowheads="1"/>
          </p:cNvSpPr>
          <p:nvPr/>
        </p:nvSpPr>
        <p:spPr bwMode="auto">
          <a:xfrm>
            <a:off x="1827345" y="6550968"/>
            <a:ext cx="60960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auto" hangingPunct="1">
              <a:spcBef>
                <a:spcPts val="0"/>
              </a:spcBef>
              <a:spcAft>
                <a:spcPts val="0"/>
              </a:spcAft>
              <a:buClr>
                <a:srgbClr val="5F0500"/>
              </a:buClr>
              <a:defRPr/>
            </a:pPr>
            <a:r>
              <a:rPr lang="en-GB" sz="1000" kern="1200" dirty="0" smtClean="0">
                <a:solidFill>
                  <a:schemeClr val="tx1"/>
                </a:solidFill>
                <a:effectLst/>
                <a:latin typeface="+mn-lt"/>
                <a:ea typeface="+mn-ea"/>
                <a:cs typeface="Arial" charset="0"/>
              </a:rPr>
              <a:t>This presentation is licensed for use under the Creative Commons Attribution 4.0 International Licence.</a:t>
            </a:r>
            <a:endParaRPr lang="en-US" sz="1000" dirty="0" smtClean="0">
              <a:latin typeface="+mn-lt"/>
            </a:endParaRPr>
          </a:p>
        </p:txBody>
      </p:sp>
      <p:sp>
        <p:nvSpPr>
          <p:cNvPr id="12" name="TextBox 11"/>
          <p:cNvSpPr txBox="1">
            <a:spLocks noChangeArrowheads="1"/>
          </p:cNvSpPr>
          <p:nvPr/>
        </p:nvSpPr>
        <p:spPr bwMode="auto">
          <a:xfrm>
            <a:off x="9660" y="2302888"/>
            <a:ext cx="91440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buClr>
                <a:srgbClr val="5F0500"/>
              </a:buClr>
              <a:defRPr/>
            </a:pPr>
            <a:r>
              <a:rPr lang="en-US" sz="3200" i="1" dirty="0" smtClean="0">
                <a:ea typeface="Verdana" pitchFamily="34" charset="0"/>
                <a:cs typeface="Verdana" pitchFamily="34" charset="0"/>
              </a:rPr>
              <a:t>better lives through livestock</a:t>
            </a:r>
          </a:p>
        </p:txBody>
      </p:sp>
      <p:sp>
        <p:nvSpPr>
          <p:cNvPr id="13" name="Rectangle 12"/>
          <p:cNvSpPr>
            <a:spLocks noChangeArrowheads="1"/>
          </p:cNvSpPr>
          <p:nvPr/>
        </p:nvSpPr>
        <p:spPr bwMode="auto">
          <a:xfrm>
            <a:off x="2295660" y="3149024"/>
            <a:ext cx="4572000"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buClr>
                <a:srgbClr val="5F0500"/>
              </a:buClr>
            </a:pPr>
            <a:r>
              <a:rPr lang="en-US" sz="3200" dirty="0">
                <a:solidFill>
                  <a:srgbClr val="762123"/>
                </a:solidFill>
              </a:rPr>
              <a:t>ilri.org</a:t>
            </a:r>
          </a:p>
        </p:txBody>
      </p:sp>
      <p:pic>
        <p:nvPicPr>
          <p:cNvPr id="7" name="Picture 6" descr="cc-by 88x31.png"/>
          <p:cNvPicPr/>
          <p:nvPr userDrawn="1"/>
        </p:nvPicPr>
        <p:blipFill>
          <a:blip r:embed="rId2" r:link="rId3">
            <a:extLst>
              <a:ext uri="{28A0092B-C50C-407E-A947-70E740481C1C}">
                <a14:useLocalDpi xmlns:a14="http://schemas.microsoft.com/office/drawing/2010/main" val="0"/>
              </a:ext>
            </a:extLst>
          </a:blip>
          <a:srcRect/>
          <a:stretch>
            <a:fillRect/>
          </a:stretch>
        </p:blipFill>
        <p:spPr bwMode="auto">
          <a:xfrm>
            <a:off x="1240605" y="6569511"/>
            <a:ext cx="586740" cy="207645"/>
          </a:xfrm>
          <a:prstGeom prst="rect">
            <a:avLst/>
          </a:prstGeom>
          <a:noFill/>
          <a:ln>
            <a:noFill/>
          </a:ln>
        </p:spPr>
      </p:pic>
      <p:sp>
        <p:nvSpPr>
          <p:cNvPr id="8" name="TextBox 6">
            <a:hlinkClick r:id="rId4"/>
          </p:cNvPr>
          <p:cNvSpPr txBox="1">
            <a:spLocks noChangeArrowheads="1"/>
          </p:cNvSpPr>
          <p:nvPr userDrawn="1"/>
        </p:nvSpPr>
        <p:spPr bwMode="auto">
          <a:xfrm>
            <a:off x="1248053" y="3992625"/>
            <a:ext cx="65010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fontAlgn="auto" hangingPunct="1">
              <a:spcBef>
                <a:spcPts val="0"/>
              </a:spcBef>
              <a:spcAft>
                <a:spcPts val="0"/>
              </a:spcAft>
              <a:buClr>
                <a:srgbClr val="5F0500"/>
              </a:buClr>
              <a:defRPr/>
            </a:pPr>
            <a:r>
              <a:rPr lang="en-US" sz="1200" kern="1200" dirty="0" smtClean="0">
                <a:solidFill>
                  <a:schemeClr val="tx1"/>
                </a:solidFill>
                <a:effectLst/>
                <a:latin typeface="+mn-lt"/>
                <a:ea typeface="+mn-ea"/>
                <a:cs typeface="Arial" charset="0"/>
              </a:rPr>
              <a:t>ILRI thanks all donors and organizations who globally supported its work through their contributions to the </a:t>
            </a:r>
            <a:r>
              <a:rPr lang="en-US" sz="1200" b="1" kern="1200" dirty="0" smtClean="0">
                <a:solidFill>
                  <a:srgbClr val="72201E"/>
                </a:solidFill>
                <a:effectLst/>
                <a:latin typeface="+mn-lt"/>
                <a:ea typeface="+mn-ea"/>
                <a:cs typeface="Arial" charset="0"/>
              </a:rPr>
              <a:t>CGIAR system</a:t>
            </a:r>
            <a:endParaRPr lang="en-US" sz="1200" b="1" dirty="0" smtClean="0">
              <a:solidFill>
                <a:srgbClr val="72201E"/>
              </a:solidFill>
              <a:latin typeface="+mn-lt"/>
            </a:endParaRPr>
          </a:p>
        </p:txBody>
      </p:sp>
      <p:pic>
        <p:nvPicPr>
          <p:cNvPr id="2" name="Picture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248053" y="4838762"/>
            <a:ext cx="6501384" cy="1517904"/>
          </a:xfrm>
          <a:prstGeom prst="rect">
            <a:avLst/>
          </a:prstGeom>
        </p:spPr>
      </p:pic>
    </p:spTree>
    <p:extLst>
      <p:ext uri="{BB962C8B-B14F-4D97-AF65-F5344CB8AC3E}">
        <p14:creationId xmlns:p14="http://schemas.microsoft.com/office/powerpoint/2010/main" val="167339189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8"/>
            <a:ext cx="7886700" cy="1325563"/>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628650" y="1825625"/>
            <a:ext cx="7886700" cy="435133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28650" y="6356353"/>
            <a:ext cx="2057400" cy="365125"/>
          </a:xfrm>
          <a:prstGeom prst="rect">
            <a:avLst/>
          </a:prstGeom>
        </p:spPr>
        <p:txBody>
          <a:bodyPr/>
          <a:lstStyle/>
          <a:p>
            <a:fld id="{4463E767-E5F1-4AFD-9306-3708A25FBE19}" type="datetimeFigureOut">
              <a:rPr lang="en-US" smtClean="0"/>
              <a:t>6/9/2017</a:t>
            </a:fld>
            <a:endParaRPr lang="en-US"/>
          </a:p>
        </p:txBody>
      </p:sp>
      <p:sp>
        <p:nvSpPr>
          <p:cNvPr id="5" name="Footer Placeholder 4"/>
          <p:cNvSpPr>
            <a:spLocks noGrp="1"/>
          </p:cNvSpPr>
          <p:nvPr>
            <p:ph type="ftr" sz="quarter" idx="11"/>
          </p:nvPr>
        </p:nvSpPr>
        <p:spPr>
          <a:xfrm>
            <a:off x="3028950" y="6356353"/>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3"/>
            <a:ext cx="2057400" cy="365125"/>
          </a:xfrm>
          <a:prstGeom prst="rect">
            <a:avLst/>
          </a:prstGeom>
        </p:spPr>
        <p:txBody>
          <a:bodyPr/>
          <a:lstStyle/>
          <a:p>
            <a:fld id="{6E76633F-D0CC-4B98-A568-76455CD52821}" type="slidenum">
              <a:rPr lang="en-US" smtClean="0"/>
              <a:t>‹#›</a:t>
            </a:fld>
            <a:endParaRPr lang="en-US"/>
          </a:p>
        </p:txBody>
      </p:sp>
    </p:spTree>
    <p:extLst>
      <p:ext uri="{BB962C8B-B14F-4D97-AF65-F5344CB8AC3E}">
        <p14:creationId xmlns:p14="http://schemas.microsoft.com/office/powerpoint/2010/main" val="1482243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0" y="0"/>
            <a:ext cx="9144000" cy="1143000"/>
          </a:xfrm>
          <a:prstGeom prst="rect">
            <a:avLst/>
          </a:prstGeom>
          <a:solidFill>
            <a:srgbClr val="682622"/>
          </a:soli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dirty="0"/>
          </a:p>
        </p:txBody>
      </p:sp>
    </p:spTree>
  </p:cSld>
  <p:clrMap bg1="lt1" tx1="dk1" bg2="lt2" tx2="dk2" accent1="accent1" accent2="accent2" accent3="accent3" accent4="accent4" accent5="accent5" accent6="accent6" hlink="hlink" folHlink="folHlink"/>
  <p:sldLayoutIdLst>
    <p:sldLayoutId id="2147483706" r:id="rId1"/>
    <p:sldLayoutId id="2147483711" r:id="rId2"/>
    <p:sldLayoutId id="2147483707" r:id="rId3"/>
    <p:sldLayoutId id="2147483704" r:id="rId4"/>
    <p:sldLayoutId id="2147483705" r:id="rId5"/>
    <p:sldLayoutId id="2147483712" r:id="rId6"/>
    <p:sldLayoutId id="2147483708" r:id="rId7"/>
    <p:sldLayoutId id="2147483713" r:id="rId8"/>
  </p:sldLayoutIdLst>
  <p:timing>
    <p:tnLst>
      <p:par>
        <p:cTn id="1" dur="indefinite" restart="never" nodeType="tmRoot"/>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9.tiff"/><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39552" y="778440"/>
            <a:ext cx="8153400" cy="1445419"/>
          </a:xfrm>
        </p:spPr>
        <p:txBody>
          <a:bodyPr/>
          <a:lstStyle/>
          <a:p>
            <a:r>
              <a:rPr lang="en-GB" dirty="0" smtClean="0"/>
              <a:t>Livestock CRP</a:t>
            </a:r>
          </a:p>
          <a:p>
            <a:r>
              <a:rPr lang="en-GB" dirty="0" smtClean="0"/>
              <a:t>Environmental Flagship</a:t>
            </a:r>
          </a:p>
          <a:p>
            <a:r>
              <a:rPr lang="en-GB" dirty="0" smtClean="0"/>
              <a:t>Cluster 2 Summary</a:t>
            </a:r>
            <a:endParaRPr lang="en-US" dirty="0"/>
          </a:p>
        </p:txBody>
      </p:sp>
      <p:sp>
        <p:nvSpPr>
          <p:cNvPr id="7" name="Text Placeholder 6"/>
          <p:cNvSpPr>
            <a:spLocks noGrp="1"/>
          </p:cNvSpPr>
          <p:nvPr>
            <p:ph type="body" sz="quarter" idx="12"/>
          </p:nvPr>
        </p:nvSpPr>
        <p:spPr>
          <a:xfrm>
            <a:off x="899592" y="2950309"/>
            <a:ext cx="7620000" cy="349836"/>
          </a:xfrm>
        </p:spPr>
        <p:txBody>
          <a:bodyPr/>
          <a:lstStyle/>
          <a:p>
            <a:r>
              <a:rPr lang="en-US" dirty="0" smtClean="0"/>
              <a:t>6</a:t>
            </a:r>
            <a:r>
              <a:rPr lang="en-US" baseline="30000" dirty="0" smtClean="0"/>
              <a:t>th </a:t>
            </a:r>
            <a:r>
              <a:rPr lang="en-US" dirty="0" smtClean="0"/>
              <a:t>June 2017, ILRI, Nairobi, Kenya</a:t>
            </a:r>
            <a:endParaRPr lang="en-US" dirty="0"/>
          </a:p>
        </p:txBody>
      </p:sp>
      <p:pic>
        <p:nvPicPr>
          <p:cNvPr id="16" name="Grafik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77312" y="3651336"/>
            <a:ext cx="3316946" cy="2160000"/>
          </a:xfrm>
          <a:prstGeom prst="rect">
            <a:avLst/>
          </a:prstGeom>
        </p:spPr>
      </p:pic>
      <p:pic>
        <p:nvPicPr>
          <p:cNvPr id="17" name="Grafik 13"/>
          <p:cNvPicPr>
            <a:picLocks noChangeAspect="1"/>
          </p:cNvPicPr>
          <p:nvPr/>
        </p:nvPicPr>
        <p:blipFill rotWithShape="1">
          <a:blip r:embed="rId4" cstate="print">
            <a:extLst>
              <a:ext uri="{28A0092B-C50C-407E-A947-70E740481C1C}">
                <a14:useLocalDpi xmlns:a14="http://schemas.microsoft.com/office/drawing/2010/main" val="0"/>
              </a:ext>
            </a:extLst>
          </a:blip>
          <a:srcRect b="16691"/>
          <a:stretch/>
        </p:blipFill>
        <p:spPr>
          <a:xfrm>
            <a:off x="5686980" y="3657600"/>
            <a:ext cx="3457020" cy="2160000"/>
          </a:xfrm>
          <a:prstGeom prst="rect">
            <a:avLst/>
          </a:prstGeom>
        </p:spPr>
      </p:pic>
      <p:pic>
        <p:nvPicPr>
          <p:cNvPr id="2" name="Picture 1"/>
          <p:cNvPicPr>
            <a:picLocks noChangeAspect="1"/>
          </p:cNvPicPr>
          <p:nvPr/>
        </p:nvPicPr>
        <p:blipFill>
          <a:blip r:embed="rId5"/>
          <a:stretch>
            <a:fillRect/>
          </a:stretch>
        </p:blipFill>
        <p:spPr>
          <a:xfrm>
            <a:off x="0" y="3658817"/>
            <a:ext cx="2877312" cy="2157984"/>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234382" y="124324"/>
            <a:ext cx="8088068" cy="561975"/>
          </a:xfrm>
        </p:spPr>
        <p:txBody>
          <a:bodyPr/>
          <a:lstStyle/>
          <a:p>
            <a:pPr algn="l"/>
            <a:r>
              <a:rPr lang="de-DE" sz="3200" dirty="0" smtClean="0">
                <a:solidFill>
                  <a:schemeClr val="bg1"/>
                </a:solidFill>
              </a:rPr>
              <a:t>Cluster 2 </a:t>
            </a:r>
            <a:br>
              <a:rPr lang="de-DE" sz="3200" dirty="0" smtClean="0">
                <a:solidFill>
                  <a:schemeClr val="bg1"/>
                </a:solidFill>
              </a:rPr>
            </a:br>
            <a:r>
              <a:rPr lang="de-DE" sz="3200" dirty="0" smtClean="0">
                <a:solidFill>
                  <a:schemeClr val="bg1"/>
                </a:solidFill>
              </a:rPr>
              <a:t>2017</a:t>
            </a:r>
            <a:r>
              <a:rPr lang="de-DE" sz="3200" dirty="0">
                <a:solidFill>
                  <a:schemeClr val="bg1"/>
                </a:solidFill>
              </a:rPr>
              <a:t> </a:t>
            </a:r>
            <a:r>
              <a:rPr lang="de-DE" sz="3200" dirty="0" err="1" smtClean="0">
                <a:solidFill>
                  <a:schemeClr val="bg1"/>
                </a:solidFill>
              </a:rPr>
              <a:t>and</a:t>
            </a:r>
            <a:r>
              <a:rPr lang="de-DE" sz="3200" dirty="0" smtClean="0">
                <a:solidFill>
                  <a:schemeClr val="bg1"/>
                </a:solidFill>
              </a:rPr>
              <a:t> </a:t>
            </a:r>
            <a:r>
              <a:rPr lang="de-DE" sz="3200" dirty="0" err="1" smtClean="0">
                <a:solidFill>
                  <a:schemeClr val="bg1"/>
                </a:solidFill>
              </a:rPr>
              <a:t>beyond</a:t>
            </a:r>
            <a:endParaRPr lang="de-DE" sz="2500" dirty="0">
              <a:solidFill>
                <a:schemeClr val="bg1"/>
              </a:solidFill>
            </a:endParaRPr>
          </a:p>
        </p:txBody>
      </p:sp>
      <p:sp>
        <p:nvSpPr>
          <p:cNvPr id="21" name="TextBox 46"/>
          <p:cNvSpPr txBox="1"/>
          <p:nvPr/>
        </p:nvSpPr>
        <p:spPr>
          <a:xfrm>
            <a:off x="234091" y="1340768"/>
            <a:ext cx="1785071" cy="307777"/>
          </a:xfrm>
          <a:prstGeom prst="rect">
            <a:avLst/>
          </a:prstGeom>
          <a:noFill/>
        </p:spPr>
        <p:txBody>
          <a:bodyPr wrap="square" rtlCol="0">
            <a:spAutoFit/>
          </a:bodyPr>
          <a:lstStyle/>
          <a:p>
            <a:pPr algn="ctr"/>
            <a:r>
              <a:rPr lang="en-US" sz="1400" b="1" dirty="0" smtClean="0">
                <a:latin typeface="+mj-lt"/>
              </a:rPr>
              <a:t>Activity Cluster</a:t>
            </a:r>
            <a:endParaRPr lang="en-US" sz="1400" b="1" dirty="0">
              <a:latin typeface="+mj-lt"/>
            </a:endParaRPr>
          </a:p>
        </p:txBody>
      </p:sp>
      <p:sp>
        <p:nvSpPr>
          <p:cNvPr id="2" name="TextBox 1"/>
          <p:cNvSpPr txBox="1"/>
          <p:nvPr/>
        </p:nvSpPr>
        <p:spPr bwMode="auto">
          <a:xfrm>
            <a:off x="8857184" y="6393657"/>
            <a:ext cx="245773" cy="502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p>
            <a:pPr algn="ctr">
              <a:lnSpc>
                <a:spcPts val="3200"/>
              </a:lnSpc>
            </a:pPr>
            <a:r>
              <a:rPr lang="en-US" sz="1000" dirty="0" smtClean="0"/>
              <a:t>1</a:t>
            </a:r>
          </a:p>
        </p:txBody>
      </p:sp>
      <p:graphicFrame>
        <p:nvGraphicFramePr>
          <p:cNvPr id="5" name="Table 4"/>
          <p:cNvGraphicFramePr>
            <a:graphicFrameLocks noGrp="1"/>
          </p:cNvGraphicFramePr>
          <p:nvPr>
            <p:extLst>
              <p:ext uri="{D42A27DB-BD31-4B8C-83A1-F6EECF244321}">
                <p14:modId xmlns:p14="http://schemas.microsoft.com/office/powerpoint/2010/main" val="963034616"/>
              </p:ext>
            </p:extLst>
          </p:nvPr>
        </p:nvGraphicFramePr>
        <p:xfrm>
          <a:off x="228462" y="1805804"/>
          <a:ext cx="1790700" cy="994420"/>
        </p:xfrm>
        <a:graphic>
          <a:graphicData uri="http://schemas.openxmlformats.org/drawingml/2006/table">
            <a:tbl>
              <a:tblPr>
                <a:tableStyleId>{5C22544A-7EE6-4342-B048-85BDC9FD1C3A}</a:tableStyleId>
              </a:tblPr>
              <a:tblGrid>
                <a:gridCol w="1790700"/>
              </a:tblGrid>
              <a:tr h="994420">
                <a:tc>
                  <a:txBody>
                    <a:bodyPr/>
                    <a:lstStyle/>
                    <a:p>
                      <a:pPr algn="l" fontAlgn="ctr"/>
                      <a:r>
                        <a:rPr lang="en-US" sz="1100" u="none" strike="noStrike" dirty="0">
                          <a:effectLst/>
                        </a:rPr>
                        <a:t>Cluster 2: Optimize natural resource use and enhance the provision of ecosystem services </a:t>
                      </a:r>
                      <a:endParaRPr lang="en-US" sz="1100" b="1" i="0" u="none" strike="noStrike" dirty="0">
                        <a:solidFill>
                          <a:srgbClr val="000000"/>
                        </a:solidFill>
                        <a:effectLst/>
                        <a:latin typeface="Calibri" charset="0"/>
                      </a:endParaRPr>
                    </a:p>
                  </a:txBody>
                  <a:tcPr marL="0" marR="0" marT="0" marB="0" anchor="ct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522881667"/>
              </p:ext>
            </p:extLst>
          </p:nvPr>
        </p:nvGraphicFramePr>
        <p:xfrm>
          <a:off x="2252613" y="1805804"/>
          <a:ext cx="2184400" cy="838200"/>
        </p:xfrm>
        <a:graphic>
          <a:graphicData uri="http://schemas.openxmlformats.org/drawingml/2006/table">
            <a:tbl>
              <a:tblPr>
                <a:tableStyleId>{5C22544A-7EE6-4342-B048-85BDC9FD1C3A}</a:tableStyleId>
              </a:tblPr>
              <a:tblGrid>
                <a:gridCol w="2184400"/>
              </a:tblGrid>
              <a:tr h="0">
                <a:tc>
                  <a:txBody>
                    <a:bodyPr/>
                    <a:lstStyle/>
                    <a:p>
                      <a:pPr algn="l" fontAlgn="ctr"/>
                      <a:r>
                        <a:rPr lang="en-US" sz="1100" u="none" strike="noStrike" dirty="0">
                          <a:effectLst/>
                        </a:rPr>
                        <a:t>Milestone </a:t>
                      </a:r>
                      <a:r>
                        <a:rPr lang="en-US" sz="1100" u="none" strike="noStrike" dirty="0" smtClean="0">
                          <a:effectLst/>
                        </a:rPr>
                        <a:t>4.2.1</a:t>
                      </a:r>
                      <a:r>
                        <a:rPr lang="en-US" sz="1100" u="none" strike="noStrike" dirty="0">
                          <a:effectLst/>
                        </a:rPr>
                        <a:t/>
                      </a:r>
                      <a:br>
                        <a:rPr lang="en-US" sz="1100" u="none" strike="noStrike" dirty="0">
                          <a:effectLst/>
                        </a:rPr>
                      </a:br>
                      <a:r>
                        <a:rPr lang="en-US" sz="1100" u="none" strike="noStrike" dirty="0">
                          <a:effectLst/>
                        </a:rPr>
                        <a:t>GHG emissions from three common livestock production systems using standard technologies assessed in Kenya, Tanzania and Vietnam.</a:t>
                      </a:r>
                      <a:endParaRPr lang="en-US" sz="1100" b="0" i="0" u="none" strike="noStrike" dirty="0">
                        <a:solidFill>
                          <a:srgbClr val="000000"/>
                        </a:solidFill>
                        <a:effectLst/>
                        <a:latin typeface="Calibri" charset="0"/>
                      </a:endParaRPr>
                    </a:p>
                  </a:txBody>
                  <a:tcPr marL="0" marR="0" marT="0" marB="0" anchor="ctr"/>
                </a:tc>
              </a:tr>
            </a:tbl>
          </a:graphicData>
        </a:graphic>
      </p:graphicFrame>
      <p:sp>
        <p:nvSpPr>
          <p:cNvPr id="28" name="TextBox 46"/>
          <p:cNvSpPr txBox="1"/>
          <p:nvPr/>
        </p:nvSpPr>
        <p:spPr>
          <a:xfrm>
            <a:off x="2252613" y="1349886"/>
            <a:ext cx="1785071" cy="307777"/>
          </a:xfrm>
          <a:prstGeom prst="rect">
            <a:avLst/>
          </a:prstGeom>
          <a:noFill/>
        </p:spPr>
        <p:txBody>
          <a:bodyPr wrap="square" rtlCol="0">
            <a:spAutoFit/>
          </a:bodyPr>
          <a:lstStyle/>
          <a:p>
            <a:pPr algn="ctr"/>
            <a:r>
              <a:rPr lang="en-US" sz="1400" b="1" smtClean="0">
                <a:latin typeface="+mj-lt"/>
              </a:rPr>
              <a:t>Milestone 2017</a:t>
            </a:r>
            <a:endParaRPr lang="en-US" sz="1400" b="1" dirty="0">
              <a:latin typeface="+mj-lt"/>
            </a:endParaRPr>
          </a:p>
        </p:txBody>
      </p:sp>
      <p:graphicFrame>
        <p:nvGraphicFramePr>
          <p:cNvPr id="29" name="Table 28"/>
          <p:cNvGraphicFramePr>
            <a:graphicFrameLocks noGrp="1"/>
          </p:cNvGraphicFramePr>
          <p:nvPr>
            <p:extLst>
              <p:ext uri="{D42A27DB-BD31-4B8C-83A1-F6EECF244321}">
                <p14:modId xmlns:p14="http://schemas.microsoft.com/office/powerpoint/2010/main" val="703019039"/>
              </p:ext>
            </p:extLst>
          </p:nvPr>
        </p:nvGraphicFramePr>
        <p:xfrm>
          <a:off x="4666520" y="1786754"/>
          <a:ext cx="2247900" cy="922166"/>
        </p:xfrm>
        <a:graphic>
          <a:graphicData uri="http://schemas.openxmlformats.org/drawingml/2006/table">
            <a:tbl>
              <a:tblPr>
                <a:tableStyleId>{5C22544A-7EE6-4342-B048-85BDC9FD1C3A}</a:tableStyleId>
              </a:tblPr>
              <a:tblGrid>
                <a:gridCol w="2247900"/>
              </a:tblGrid>
              <a:tr h="922166">
                <a:tc>
                  <a:txBody>
                    <a:bodyPr/>
                    <a:lstStyle/>
                    <a:p>
                      <a:pPr algn="l" fontAlgn="ctr"/>
                      <a:r>
                        <a:rPr lang="en-US" sz="1100" u="none" strike="noStrike" dirty="0">
                          <a:effectLst/>
                        </a:rPr>
                        <a:t>Quantification of environmental benefits leads to selection and further development of management options by partners in 6 priority countries (2019). </a:t>
                      </a:r>
                      <a:endParaRPr lang="en-US" sz="1100" b="0" i="0" u="none" strike="noStrike" dirty="0">
                        <a:solidFill>
                          <a:srgbClr val="000000"/>
                        </a:solidFill>
                        <a:effectLst/>
                        <a:latin typeface="Calibri" charset="0"/>
                      </a:endParaRPr>
                    </a:p>
                  </a:txBody>
                  <a:tcPr marL="0" marR="0" marT="0" marB="0" anchor="ctr"/>
                </a:tc>
              </a:tr>
            </a:tbl>
          </a:graphicData>
        </a:graphic>
      </p:graphicFrame>
      <p:sp>
        <p:nvSpPr>
          <p:cNvPr id="30" name="TextBox 46"/>
          <p:cNvSpPr txBox="1"/>
          <p:nvPr/>
        </p:nvSpPr>
        <p:spPr>
          <a:xfrm>
            <a:off x="4639885" y="1340767"/>
            <a:ext cx="1785071" cy="307777"/>
          </a:xfrm>
          <a:prstGeom prst="rect">
            <a:avLst/>
          </a:prstGeom>
          <a:noFill/>
        </p:spPr>
        <p:txBody>
          <a:bodyPr wrap="square" rtlCol="0">
            <a:spAutoFit/>
          </a:bodyPr>
          <a:lstStyle/>
          <a:p>
            <a:pPr algn="ctr"/>
            <a:r>
              <a:rPr lang="en-US" sz="1400" b="1" dirty="0" smtClean="0">
                <a:latin typeface="+mj-lt"/>
              </a:rPr>
              <a:t>Milestones 2018</a:t>
            </a:r>
            <a:r>
              <a:rPr lang="mr-IN" sz="1400" b="1" dirty="0" smtClean="0">
                <a:latin typeface="+mj-lt"/>
              </a:rPr>
              <a:t>…</a:t>
            </a:r>
            <a:r>
              <a:rPr lang="en-US" sz="1400" b="1" dirty="0" smtClean="0">
                <a:latin typeface="+mj-lt"/>
              </a:rPr>
              <a:t>.</a:t>
            </a:r>
            <a:endParaRPr lang="en-US" sz="1400" b="1" dirty="0">
              <a:latin typeface="+mj-lt"/>
            </a:endParaRPr>
          </a:p>
        </p:txBody>
      </p:sp>
      <p:graphicFrame>
        <p:nvGraphicFramePr>
          <p:cNvPr id="31" name="Table 30"/>
          <p:cNvGraphicFramePr>
            <a:graphicFrameLocks noGrp="1"/>
          </p:cNvGraphicFramePr>
          <p:nvPr>
            <p:extLst>
              <p:ext uri="{D42A27DB-BD31-4B8C-83A1-F6EECF244321}">
                <p14:modId xmlns:p14="http://schemas.microsoft.com/office/powerpoint/2010/main" val="290851839"/>
              </p:ext>
            </p:extLst>
          </p:nvPr>
        </p:nvGraphicFramePr>
        <p:xfrm>
          <a:off x="4666520" y="2800224"/>
          <a:ext cx="2247900" cy="952500"/>
        </p:xfrm>
        <a:graphic>
          <a:graphicData uri="http://schemas.openxmlformats.org/drawingml/2006/table">
            <a:tbl>
              <a:tblPr>
                <a:tableStyleId>{5C22544A-7EE6-4342-B048-85BDC9FD1C3A}</a:tableStyleId>
              </a:tblPr>
              <a:tblGrid>
                <a:gridCol w="2247900"/>
              </a:tblGrid>
              <a:tr h="952500">
                <a:tc>
                  <a:txBody>
                    <a:bodyPr/>
                    <a:lstStyle/>
                    <a:p>
                      <a:pPr algn="l" fontAlgn="ctr"/>
                      <a:r>
                        <a:rPr lang="en-US" sz="1100" u="none" strike="noStrike" dirty="0">
                          <a:effectLst/>
                        </a:rPr>
                        <a:t>Role of women and young people in fostering environmental management promoted and strengthened across 6 CRP priority country communities and with development partners (2019). </a:t>
                      </a:r>
                      <a:endParaRPr lang="en-US" sz="1100" b="0" i="0" u="none" strike="noStrike" dirty="0">
                        <a:solidFill>
                          <a:srgbClr val="000000"/>
                        </a:solidFill>
                        <a:effectLst/>
                        <a:latin typeface="Calibri" charset="0"/>
                      </a:endParaRPr>
                    </a:p>
                  </a:txBody>
                  <a:tcPr marL="0" marR="0" marT="0" marB="0" anchor="ctr"/>
                </a:tc>
              </a:tr>
            </a:tbl>
          </a:graphicData>
        </a:graphic>
      </p:graphicFrame>
      <p:graphicFrame>
        <p:nvGraphicFramePr>
          <p:cNvPr id="32" name="Table 31"/>
          <p:cNvGraphicFramePr>
            <a:graphicFrameLocks noGrp="1"/>
          </p:cNvGraphicFramePr>
          <p:nvPr>
            <p:extLst>
              <p:ext uri="{D42A27DB-BD31-4B8C-83A1-F6EECF244321}">
                <p14:modId xmlns:p14="http://schemas.microsoft.com/office/powerpoint/2010/main" val="674077501"/>
              </p:ext>
            </p:extLst>
          </p:nvPr>
        </p:nvGraphicFramePr>
        <p:xfrm>
          <a:off x="4666520" y="3844028"/>
          <a:ext cx="2247900" cy="1333500"/>
        </p:xfrm>
        <a:graphic>
          <a:graphicData uri="http://schemas.openxmlformats.org/drawingml/2006/table">
            <a:tbl>
              <a:tblPr>
                <a:tableStyleId>{5C22544A-7EE6-4342-B048-85BDC9FD1C3A}</a:tableStyleId>
              </a:tblPr>
              <a:tblGrid>
                <a:gridCol w="2247900"/>
              </a:tblGrid>
              <a:tr h="1333500">
                <a:tc>
                  <a:txBody>
                    <a:bodyPr/>
                    <a:lstStyle/>
                    <a:p>
                      <a:pPr algn="l" fontAlgn="ctr"/>
                      <a:r>
                        <a:rPr lang="en-US" sz="1100" u="none" strike="noStrike" dirty="0">
                          <a:effectLst/>
                        </a:rPr>
                        <a:t>Gender-responsive environmental management options that are well adapted to global environmental changes are adopted by households (including women and young people) across at least 10 priority countries and other locations. </a:t>
                      </a:r>
                      <a:endParaRPr lang="en-US" sz="1100" b="0" i="0" u="none" strike="noStrike" dirty="0">
                        <a:solidFill>
                          <a:srgbClr val="000000"/>
                        </a:solidFill>
                        <a:effectLst/>
                        <a:latin typeface="Calibri" charset="0"/>
                      </a:endParaRPr>
                    </a:p>
                  </a:txBody>
                  <a:tcPr marL="0" marR="0" marT="0" marB="0" anchor="ctr"/>
                </a:tc>
              </a:tr>
            </a:tbl>
          </a:graphicData>
        </a:graphic>
      </p:graphicFrame>
      <p:graphicFrame>
        <p:nvGraphicFramePr>
          <p:cNvPr id="33" name="Table 32"/>
          <p:cNvGraphicFramePr>
            <a:graphicFrameLocks noGrp="1"/>
          </p:cNvGraphicFramePr>
          <p:nvPr>
            <p:extLst>
              <p:ext uri="{D42A27DB-BD31-4B8C-83A1-F6EECF244321}">
                <p14:modId xmlns:p14="http://schemas.microsoft.com/office/powerpoint/2010/main" val="1632686760"/>
              </p:ext>
            </p:extLst>
          </p:nvPr>
        </p:nvGraphicFramePr>
        <p:xfrm>
          <a:off x="5693437" y="1778018"/>
          <a:ext cx="2603500" cy="1005840"/>
        </p:xfrm>
        <a:graphic>
          <a:graphicData uri="http://schemas.openxmlformats.org/drawingml/2006/table">
            <a:tbl>
              <a:tblPr>
                <a:tableStyleId>{5C22544A-7EE6-4342-B048-85BDC9FD1C3A}</a:tableStyleId>
              </a:tblPr>
              <a:tblGrid>
                <a:gridCol w="2603500"/>
              </a:tblGrid>
              <a:tr h="0">
                <a:tc>
                  <a:txBody>
                    <a:bodyPr/>
                    <a:lstStyle/>
                    <a:p>
                      <a:pPr algn="l" fontAlgn="ctr"/>
                      <a:r>
                        <a:rPr lang="en-US" sz="1100" u="none" strike="noStrike" dirty="0">
                          <a:effectLst/>
                        </a:rPr>
                        <a:t>Outcome 4.3</a:t>
                      </a:r>
                      <a:br>
                        <a:rPr lang="en-US" sz="1100" u="none" strike="noStrike" dirty="0">
                          <a:effectLst/>
                        </a:rPr>
                      </a:br>
                      <a:r>
                        <a:rPr lang="en-US" sz="1100" u="none" strike="noStrike" dirty="0">
                          <a:effectLst/>
                        </a:rPr>
                        <a:t>Government agencies and development partners at local and national levels across at least 10 priority countries and other locations are promoting environmental management options. </a:t>
                      </a:r>
                      <a:endParaRPr lang="en-US" sz="1100" b="0" i="0" u="none" strike="noStrike" dirty="0">
                        <a:solidFill>
                          <a:srgbClr val="000000"/>
                        </a:solidFill>
                        <a:effectLst/>
                        <a:latin typeface="Calibri" charset="0"/>
                      </a:endParaRPr>
                    </a:p>
                  </a:txBody>
                  <a:tcPr marL="0" marR="0" marT="0" marB="0" anchor="ctr"/>
                </a:tc>
              </a:tr>
            </a:tbl>
          </a:graphicData>
        </a:graphic>
      </p:graphicFrame>
      <p:sp>
        <p:nvSpPr>
          <p:cNvPr id="34" name="TextBox 46"/>
          <p:cNvSpPr txBox="1"/>
          <p:nvPr/>
        </p:nvSpPr>
        <p:spPr>
          <a:xfrm>
            <a:off x="6102651" y="1328732"/>
            <a:ext cx="1785071" cy="307777"/>
          </a:xfrm>
          <a:prstGeom prst="rect">
            <a:avLst/>
          </a:prstGeom>
          <a:noFill/>
        </p:spPr>
        <p:txBody>
          <a:bodyPr wrap="square" rtlCol="0">
            <a:spAutoFit/>
          </a:bodyPr>
          <a:lstStyle/>
          <a:p>
            <a:pPr algn="ctr"/>
            <a:r>
              <a:rPr lang="en-US" sz="1400" b="1" dirty="0" smtClean="0">
                <a:latin typeface="+mj-lt"/>
              </a:rPr>
              <a:t>Outcome 2022</a:t>
            </a:r>
            <a:endParaRPr lang="en-US" sz="1400" b="1" dirty="0">
              <a:latin typeface="+mj-lt"/>
            </a:endParaRPr>
          </a:p>
        </p:txBody>
      </p:sp>
    </p:spTree>
    <p:extLst>
      <p:ext uri="{BB962C8B-B14F-4D97-AF65-F5344CB8AC3E}">
        <p14:creationId xmlns:p14="http://schemas.microsoft.com/office/powerpoint/2010/main" val="1248720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0" presetClass="path" presetSubtype="0" accel="50000" decel="50000" fill="hold" grpId="1" nodeType="clickEffect">
                                  <p:stCondLst>
                                    <p:cond delay="0"/>
                                  </p:stCondLst>
                                  <p:childTnLst>
                                    <p:animMotion origin="layout" path="M 0 0 L -0.20469 0 " pathEditMode="relative" ptsTypes="AA">
                                      <p:cBhvr>
                                        <p:cTn id="16" dur="2000" fill="hold"/>
                                        <p:tgtEl>
                                          <p:spTgt spid="21"/>
                                        </p:tgtEl>
                                        <p:attrNameLst>
                                          <p:attrName>ppt_x</p:attrName>
                                          <p:attrName>ppt_y</p:attrName>
                                        </p:attrNameLst>
                                      </p:cBhvr>
                                    </p:animMotion>
                                  </p:childTnLst>
                                </p:cTn>
                              </p:par>
                              <p:par>
                                <p:cTn id="17" presetID="0" presetClass="path" presetSubtype="0" accel="50000" decel="50000" fill="hold" nodeType="withEffect">
                                  <p:stCondLst>
                                    <p:cond delay="0"/>
                                  </p:stCondLst>
                                  <p:childTnLst>
                                    <p:animMotion origin="layout" path="M 0 0 L -0.20469 0 " pathEditMode="relative" ptsTypes="AA">
                                      <p:cBhvr>
                                        <p:cTn id="18" dur="2000" fill="hold"/>
                                        <p:tgtEl>
                                          <p:spTgt spid="5"/>
                                        </p:tgtEl>
                                        <p:attrNameLst>
                                          <p:attrName>ppt_x</p:attrName>
                                          <p:attrName>ppt_y</p:attrName>
                                        </p:attrNameLst>
                                      </p:cBhvr>
                                    </p:animMotion>
                                  </p:childTnLst>
                                </p:cTn>
                              </p:par>
                              <p:par>
                                <p:cTn id="19" presetID="0" presetClass="path" presetSubtype="0" accel="50000" decel="50000" fill="hold" nodeType="withEffect">
                                  <p:stCondLst>
                                    <p:cond delay="0"/>
                                  </p:stCondLst>
                                  <p:childTnLst>
                                    <p:animMotion origin="layout" path="M 0 0 L -0.20469 0 " pathEditMode="relative" ptsTypes="AA">
                                      <p:cBhvr>
                                        <p:cTn id="20" dur="2000" fill="hold"/>
                                        <p:tgtEl>
                                          <p:spTgt spid="7"/>
                                        </p:tgtEl>
                                        <p:attrNameLst>
                                          <p:attrName>ppt_x</p:attrName>
                                          <p:attrName>ppt_y</p:attrName>
                                        </p:attrNameLst>
                                      </p:cBhvr>
                                    </p:animMotion>
                                  </p:childTnLst>
                                </p:cTn>
                              </p:par>
                              <p:par>
                                <p:cTn id="21" presetID="0" presetClass="path" presetSubtype="0" accel="50000" decel="50000" fill="hold" grpId="1" nodeType="withEffect">
                                  <p:stCondLst>
                                    <p:cond delay="0"/>
                                  </p:stCondLst>
                                  <p:childTnLst>
                                    <p:animMotion origin="layout" path="M 0 0 L -0.20469 0 " pathEditMode="relative" ptsTypes="AA">
                                      <p:cBhvr>
                                        <p:cTn id="22" dur="2000" fill="hold"/>
                                        <p:tgtEl>
                                          <p:spTgt spid="28"/>
                                        </p:tgtEl>
                                        <p:attrNameLst>
                                          <p:attrName>ppt_x</p:attrName>
                                          <p:attrName>ppt_y</p:attrName>
                                        </p:attrNameLst>
                                      </p:cBhvr>
                                    </p:animMotion>
                                  </p:childTnLst>
                                </p:cTn>
                              </p:par>
                              <p:par>
                                <p:cTn id="23" presetID="0" presetClass="path" presetSubtype="0" accel="50000" decel="50000" fill="hold" nodeType="withEffect">
                                  <p:stCondLst>
                                    <p:cond delay="0"/>
                                  </p:stCondLst>
                                  <p:childTnLst>
                                    <p:animMotion origin="layout" path="M 0 0 L -0.20469 0 " pathEditMode="relative" ptsTypes="AA">
                                      <p:cBhvr>
                                        <p:cTn id="24" dur="2000" fill="hold"/>
                                        <p:tgtEl>
                                          <p:spTgt spid="29"/>
                                        </p:tgtEl>
                                        <p:attrNameLst>
                                          <p:attrName>ppt_x</p:attrName>
                                          <p:attrName>ppt_y</p:attrName>
                                        </p:attrNameLst>
                                      </p:cBhvr>
                                    </p:animMotion>
                                  </p:childTnLst>
                                </p:cTn>
                              </p:par>
                              <p:par>
                                <p:cTn id="25" presetID="0" presetClass="path" presetSubtype="0" accel="50000" decel="50000" fill="hold" grpId="2" nodeType="withEffect">
                                  <p:stCondLst>
                                    <p:cond delay="0"/>
                                  </p:stCondLst>
                                  <p:childTnLst>
                                    <p:animMotion origin="layout" path="M 0 0 L -0.20469 0 " pathEditMode="relative" ptsTypes="AA">
                                      <p:cBhvr>
                                        <p:cTn id="26" dur="2000" fill="hold"/>
                                        <p:tgtEl>
                                          <p:spTgt spid="30"/>
                                        </p:tgtEl>
                                        <p:attrNameLst>
                                          <p:attrName>ppt_x</p:attrName>
                                          <p:attrName>ppt_y</p:attrName>
                                        </p:attrNameLst>
                                      </p:cBhvr>
                                    </p:animMotion>
                                  </p:childTnLst>
                                </p:cTn>
                              </p:par>
                              <p:par>
                                <p:cTn id="27" presetID="0" presetClass="path" presetSubtype="0" accel="50000" decel="50000" fill="hold" nodeType="withEffect">
                                  <p:stCondLst>
                                    <p:cond delay="0"/>
                                  </p:stCondLst>
                                  <p:childTnLst>
                                    <p:animMotion origin="layout" path="M 0 0 L -0.20469 0 " pathEditMode="relative" ptsTypes="AA">
                                      <p:cBhvr>
                                        <p:cTn id="28" dur="2000" fill="hold"/>
                                        <p:tgtEl>
                                          <p:spTgt spid="31"/>
                                        </p:tgtEl>
                                        <p:attrNameLst>
                                          <p:attrName>ppt_x</p:attrName>
                                          <p:attrName>ppt_y</p:attrName>
                                        </p:attrNameLst>
                                      </p:cBhvr>
                                    </p:animMotion>
                                  </p:childTnLst>
                                </p:cTn>
                              </p:par>
                              <p:par>
                                <p:cTn id="29" presetID="0" presetClass="path" presetSubtype="0" accel="50000" decel="50000" fill="hold" nodeType="withEffect">
                                  <p:stCondLst>
                                    <p:cond delay="0"/>
                                  </p:stCondLst>
                                  <p:childTnLst>
                                    <p:animMotion origin="layout" path="M 0 0 L -0.20469 0 " pathEditMode="relative" ptsTypes="AA">
                                      <p:cBhvr>
                                        <p:cTn id="30" dur="2000" fill="hold"/>
                                        <p:tgtEl>
                                          <p:spTgt spid="32"/>
                                        </p:tgtEl>
                                        <p:attrNameLst>
                                          <p:attrName>ppt_x</p:attrName>
                                          <p:attrName>ppt_y</p:attrName>
                                        </p:attrNameLst>
                                      </p:cBhvr>
                                    </p:animMotion>
                                  </p:childTnLst>
                                </p:cTn>
                              </p:par>
                            </p:childTnLst>
                          </p:cTn>
                        </p:par>
                        <p:par>
                          <p:cTn id="31" fill="hold">
                            <p:stCondLst>
                              <p:cond delay="2000"/>
                            </p:stCondLst>
                            <p:childTnLst>
                              <p:par>
                                <p:cTn id="32" presetID="1" presetClass="entr" presetSubtype="0" fill="hold" grpId="0" nodeType="afterEffect">
                                  <p:stCondLst>
                                    <p:cond delay="1000"/>
                                  </p:stCondLst>
                                  <p:childTnLst>
                                    <p:set>
                                      <p:cBhvr>
                                        <p:cTn id="33" dur="1" fill="hold">
                                          <p:stCondLst>
                                            <p:cond delay="0"/>
                                          </p:stCondLst>
                                        </p:cTn>
                                        <p:tgtEl>
                                          <p:spTgt spid="34"/>
                                        </p:tgtEl>
                                        <p:attrNameLst>
                                          <p:attrName>style.visibility</p:attrName>
                                        </p:attrNameLst>
                                      </p:cBhvr>
                                      <p:to>
                                        <p:strVal val="visible"/>
                                      </p:to>
                                    </p:set>
                                  </p:childTnLst>
                                </p:cTn>
                              </p:par>
                            </p:childTnLst>
                          </p:cTn>
                        </p:par>
                        <p:par>
                          <p:cTn id="34" fill="hold">
                            <p:stCondLst>
                              <p:cond delay="3000"/>
                            </p:stCondLst>
                            <p:childTnLst>
                              <p:par>
                                <p:cTn id="35" presetID="1" presetClass="entr" presetSubtype="0"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1"/>
      <p:bldP spid="28" grpId="1"/>
      <p:bldP spid="30" grpId="1"/>
      <p:bldP spid="30" grpId="2"/>
      <p:bldP spid="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234382" y="124324"/>
            <a:ext cx="8088068" cy="561975"/>
          </a:xfrm>
        </p:spPr>
        <p:txBody>
          <a:bodyPr/>
          <a:lstStyle/>
          <a:p>
            <a:pPr algn="l"/>
            <a:r>
              <a:rPr lang="de-DE" sz="3200" dirty="0" smtClean="0">
                <a:solidFill>
                  <a:schemeClr val="bg1"/>
                </a:solidFill>
              </a:rPr>
              <a:t>Cluster 2 </a:t>
            </a:r>
            <a:br>
              <a:rPr lang="de-DE" sz="3200" dirty="0" smtClean="0">
                <a:solidFill>
                  <a:schemeClr val="bg1"/>
                </a:solidFill>
              </a:rPr>
            </a:br>
            <a:r>
              <a:rPr lang="de-DE" sz="3200" dirty="0" err="1" smtClean="0">
                <a:solidFill>
                  <a:schemeClr val="bg1"/>
                </a:solidFill>
              </a:rPr>
              <a:t>Activities</a:t>
            </a:r>
            <a:endParaRPr lang="de-DE" sz="2500" dirty="0">
              <a:solidFill>
                <a:schemeClr val="bg1"/>
              </a:solidFill>
            </a:endParaRPr>
          </a:p>
        </p:txBody>
      </p:sp>
      <p:sp>
        <p:nvSpPr>
          <p:cNvPr id="2" name="TextBox 1"/>
          <p:cNvSpPr txBox="1"/>
          <p:nvPr/>
        </p:nvSpPr>
        <p:spPr bwMode="auto">
          <a:xfrm>
            <a:off x="8857184" y="6121858"/>
            <a:ext cx="245773" cy="502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p>
            <a:pPr algn="ctr">
              <a:lnSpc>
                <a:spcPts val="3200"/>
              </a:lnSpc>
            </a:pPr>
            <a:r>
              <a:rPr lang="en-US" sz="1000" dirty="0" smtClean="0"/>
              <a:t>1</a:t>
            </a:r>
          </a:p>
        </p:txBody>
      </p:sp>
      <p:graphicFrame>
        <p:nvGraphicFramePr>
          <p:cNvPr id="6" name="Table 5"/>
          <p:cNvGraphicFramePr>
            <a:graphicFrameLocks noGrp="1"/>
          </p:cNvGraphicFramePr>
          <p:nvPr>
            <p:extLst>
              <p:ext uri="{D42A27DB-BD31-4B8C-83A1-F6EECF244321}">
                <p14:modId xmlns:p14="http://schemas.microsoft.com/office/powerpoint/2010/main" val="1880120811"/>
              </p:ext>
            </p:extLst>
          </p:nvPr>
        </p:nvGraphicFramePr>
        <p:xfrm>
          <a:off x="35498" y="1936577"/>
          <a:ext cx="2032000" cy="432048"/>
        </p:xfrm>
        <a:graphic>
          <a:graphicData uri="http://schemas.openxmlformats.org/drawingml/2006/table">
            <a:tbl>
              <a:tblPr>
                <a:tableStyleId>{5C22544A-7EE6-4342-B048-85BDC9FD1C3A}</a:tableStyleId>
              </a:tblPr>
              <a:tblGrid>
                <a:gridCol w="2032000"/>
              </a:tblGrid>
              <a:tr h="432048">
                <a:tc>
                  <a:txBody>
                    <a:bodyPr/>
                    <a:lstStyle/>
                    <a:p>
                      <a:pPr algn="l" fontAlgn="ctr"/>
                      <a:r>
                        <a:rPr lang="en-US" sz="1100" u="none" strike="noStrike" dirty="0">
                          <a:effectLst/>
                        </a:rPr>
                        <a:t>Improved environment management options</a:t>
                      </a:r>
                      <a:endParaRPr lang="en-US" sz="1100" b="1" i="0" u="none" strike="noStrike" dirty="0">
                        <a:solidFill>
                          <a:srgbClr val="000000"/>
                        </a:solidFill>
                        <a:effectLst/>
                        <a:latin typeface="Calibri" charset="0"/>
                      </a:endParaRPr>
                    </a:p>
                  </a:txBody>
                  <a:tcPr marL="0" marR="0" marT="0" marB="0" anchor="ctr"/>
                </a:tc>
              </a:tr>
            </a:tbl>
          </a:graphicData>
        </a:graphic>
      </p:graphicFrame>
      <p:sp>
        <p:nvSpPr>
          <p:cNvPr id="16" name="TextBox 46"/>
          <p:cNvSpPr txBox="1"/>
          <p:nvPr/>
        </p:nvSpPr>
        <p:spPr>
          <a:xfrm>
            <a:off x="35498" y="1576537"/>
            <a:ext cx="1785071" cy="307777"/>
          </a:xfrm>
          <a:prstGeom prst="rect">
            <a:avLst/>
          </a:prstGeom>
          <a:noFill/>
        </p:spPr>
        <p:txBody>
          <a:bodyPr wrap="square" rtlCol="0">
            <a:spAutoFit/>
          </a:bodyPr>
          <a:lstStyle/>
          <a:p>
            <a:pPr algn="ctr"/>
            <a:r>
              <a:rPr lang="en-US" sz="1400" b="1" dirty="0" smtClean="0">
                <a:latin typeface="+mj-lt"/>
              </a:rPr>
              <a:t>4.2.1</a:t>
            </a:r>
            <a:endParaRPr lang="en-US" sz="1400" b="1" dirty="0">
              <a:latin typeface="+mj-lt"/>
            </a:endParaRPr>
          </a:p>
        </p:txBody>
      </p:sp>
      <p:sp>
        <p:nvSpPr>
          <p:cNvPr id="17" name="TextBox 46"/>
          <p:cNvSpPr txBox="1"/>
          <p:nvPr/>
        </p:nvSpPr>
        <p:spPr>
          <a:xfrm>
            <a:off x="61804" y="4624920"/>
            <a:ext cx="1785071" cy="307777"/>
          </a:xfrm>
          <a:prstGeom prst="rect">
            <a:avLst/>
          </a:prstGeom>
          <a:noFill/>
        </p:spPr>
        <p:txBody>
          <a:bodyPr wrap="square" rtlCol="0">
            <a:spAutoFit/>
          </a:bodyPr>
          <a:lstStyle/>
          <a:p>
            <a:pPr algn="ctr"/>
            <a:r>
              <a:rPr lang="en-US" sz="1400" b="1" dirty="0" smtClean="0">
                <a:latin typeface="+mj-lt"/>
              </a:rPr>
              <a:t>4.2.2</a:t>
            </a:r>
            <a:endParaRPr lang="en-US" sz="1400" b="1" dirty="0">
              <a:latin typeface="+mj-lt"/>
            </a:endParaRPr>
          </a:p>
        </p:txBody>
      </p:sp>
      <p:graphicFrame>
        <p:nvGraphicFramePr>
          <p:cNvPr id="8" name="Table 7"/>
          <p:cNvGraphicFramePr>
            <a:graphicFrameLocks noGrp="1"/>
          </p:cNvGraphicFramePr>
          <p:nvPr>
            <p:extLst>
              <p:ext uri="{D42A27DB-BD31-4B8C-83A1-F6EECF244321}">
                <p14:modId xmlns:p14="http://schemas.microsoft.com/office/powerpoint/2010/main" val="1185856444"/>
              </p:ext>
            </p:extLst>
          </p:nvPr>
        </p:nvGraphicFramePr>
        <p:xfrm>
          <a:off x="61804" y="5093704"/>
          <a:ext cx="2032000" cy="952500"/>
        </p:xfrm>
        <a:graphic>
          <a:graphicData uri="http://schemas.openxmlformats.org/drawingml/2006/table">
            <a:tbl>
              <a:tblPr>
                <a:tableStyleId>{5C22544A-7EE6-4342-B048-85BDC9FD1C3A}</a:tableStyleId>
              </a:tblPr>
              <a:tblGrid>
                <a:gridCol w="2032000"/>
              </a:tblGrid>
              <a:tr h="952500">
                <a:tc>
                  <a:txBody>
                    <a:bodyPr/>
                    <a:lstStyle/>
                    <a:p>
                      <a:pPr algn="l" fontAlgn="ctr"/>
                      <a:r>
                        <a:rPr lang="en-US" sz="1100" u="none" strike="noStrike" dirty="0">
                          <a:effectLst/>
                        </a:rPr>
                        <a:t>Develop and promote tools and interventions to empower women and youth as agents of change for livestock and environmental management.  </a:t>
                      </a:r>
                      <a:endParaRPr lang="en-US" sz="1100" b="1" i="0" u="none" strike="noStrike" dirty="0">
                        <a:solidFill>
                          <a:srgbClr val="000000"/>
                        </a:solidFill>
                        <a:effectLst/>
                        <a:latin typeface="Calibri" charset="0"/>
                      </a:endParaRPr>
                    </a:p>
                  </a:txBody>
                  <a:tcPr marL="0" marR="0" marT="0" marB="0" anchor="ctr"/>
                </a:tc>
              </a:tr>
            </a:tbl>
          </a:graphicData>
        </a:graphic>
      </p:graphicFrame>
      <p:sp>
        <p:nvSpPr>
          <p:cNvPr id="19" name="TextBox 46"/>
          <p:cNvSpPr txBox="1"/>
          <p:nvPr/>
        </p:nvSpPr>
        <p:spPr>
          <a:xfrm>
            <a:off x="35496" y="1268760"/>
            <a:ext cx="1785071" cy="307777"/>
          </a:xfrm>
          <a:prstGeom prst="rect">
            <a:avLst/>
          </a:prstGeom>
          <a:noFill/>
        </p:spPr>
        <p:txBody>
          <a:bodyPr wrap="square" rtlCol="0">
            <a:spAutoFit/>
          </a:bodyPr>
          <a:lstStyle/>
          <a:p>
            <a:pPr algn="ctr"/>
            <a:r>
              <a:rPr lang="en-US" sz="1400" b="1" smtClean="0">
                <a:latin typeface="+mj-lt"/>
              </a:rPr>
              <a:t>Main Activities</a:t>
            </a:r>
            <a:endParaRPr lang="en-US" sz="1400" b="1" dirty="0">
              <a:latin typeface="+mj-lt"/>
            </a:endParaRPr>
          </a:p>
        </p:txBody>
      </p:sp>
      <p:sp>
        <p:nvSpPr>
          <p:cNvPr id="20" name="TextBox 46"/>
          <p:cNvSpPr txBox="1"/>
          <p:nvPr/>
        </p:nvSpPr>
        <p:spPr>
          <a:xfrm>
            <a:off x="2213167" y="1304737"/>
            <a:ext cx="1785071" cy="307777"/>
          </a:xfrm>
          <a:prstGeom prst="rect">
            <a:avLst/>
          </a:prstGeom>
          <a:noFill/>
        </p:spPr>
        <p:txBody>
          <a:bodyPr wrap="square" rtlCol="0">
            <a:spAutoFit/>
          </a:bodyPr>
          <a:lstStyle/>
          <a:p>
            <a:pPr algn="ctr"/>
            <a:r>
              <a:rPr lang="en-US" sz="1400" dirty="0" smtClean="0">
                <a:latin typeface="+mj-lt"/>
              </a:rPr>
              <a:t>Sub-Activities</a:t>
            </a:r>
            <a:endParaRPr lang="en-US" sz="1400" dirty="0">
              <a:latin typeface="+mj-lt"/>
            </a:endParaRPr>
          </a:p>
        </p:txBody>
      </p:sp>
      <p:graphicFrame>
        <p:nvGraphicFramePr>
          <p:cNvPr id="9" name="Table 8"/>
          <p:cNvGraphicFramePr>
            <a:graphicFrameLocks noGrp="1"/>
          </p:cNvGraphicFramePr>
          <p:nvPr>
            <p:extLst>
              <p:ext uri="{D42A27DB-BD31-4B8C-83A1-F6EECF244321}">
                <p14:modId xmlns:p14="http://schemas.microsoft.com/office/powerpoint/2010/main" val="924135599"/>
              </p:ext>
            </p:extLst>
          </p:nvPr>
        </p:nvGraphicFramePr>
        <p:xfrm>
          <a:off x="2213167" y="1947216"/>
          <a:ext cx="2032000" cy="490364"/>
        </p:xfrm>
        <a:graphic>
          <a:graphicData uri="http://schemas.openxmlformats.org/drawingml/2006/table">
            <a:tbl>
              <a:tblPr>
                <a:tableStyleId>{5C22544A-7EE6-4342-B048-85BDC9FD1C3A}</a:tableStyleId>
              </a:tblPr>
              <a:tblGrid>
                <a:gridCol w="2032000"/>
              </a:tblGrid>
              <a:tr h="490364">
                <a:tc>
                  <a:txBody>
                    <a:bodyPr/>
                    <a:lstStyle/>
                    <a:p>
                      <a:pPr algn="l" fontAlgn="ctr"/>
                      <a:r>
                        <a:rPr lang="en-US" sz="1100" u="none" strike="noStrike" dirty="0">
                          <a:effectLst/>
                        </a:rPr>
                        <a:t>Assessing rangeland restoration and ecosystem services</a:t>
                      </a:r>
                      <a:endParaRPr lang="en-US" sz="1100" b="0" i="0" u="none" strike="noStrike" dirty="0">
                        <a:solidFill>
                          <a:srgbClr val="000000"/>
                        </a:solidFill>
                        <a:effectLst/>
                        <a:latin typeface="Calibri" charset="0"/>
                      </a:endParaRPr>
                    </a:p>
                  </a:txBody>
                  <a:tcPr marL="0" marR="0" marT="0" marB="0" anchor="ctr"/>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1345277289"/>
              </p:ext>
            </p:extLst>
          </p:nvPr>
        </p:nvGraphicFramePr>
        <p:xfrm>
          <a:off x="2208578" y="3880767"/>
          <a:ext cx="2032000" cy="360040"/>
        </p:xfrm>
        <a:graphic>
          <a:graphicData uri="http://schemas.openxmlformats.org/drawingml/2006/table">
            <a:tbl>
              <a:tblPr>
                <a:tableStyleId>{5C22544A-7EE6-4342-B048-85BDC9FD1C3A}</a:tableStyleId>
              </a:tblPr>
              <a:tblGrid>
                <a:gridCol w="2032000"/>
              </a:tblGrid>
              <a:tr h="360040">
                <a:tc>
                  <a:txBody>
                    <a:bodyPr/>
                    <a:lstStyle/>
                    <a:p>
                      <a:pPr algn="l" fontAlgn="ctr"/>
                      <a:r>
                        <a:rPr lang="en-US" sz="1100" u="none" strike="noStrike" dirty="0">
                          <a:effectLst/>
                        </a:rPr>
                        <a:t>Testing GHG mitigation</a:t>
                      </a:r>
                      <a:endParaRPr lang="en-US" sz="1100" b="0" i="0" u="none" strike="noStrike" dirty="0">
                        <a:solidFill>
                          <a:srgbClr val="000000"/>
                        </a:solidFill>
                        <a:effectLst/>
                        <a:latin typeface="Calibri" charset="0"/>
                      </a:endParaRPr>
                    </a:p>
                  </a:txBody>
                  <a:tcPr marL="0" marR="0" marT="0" marB="0" anchor="ctr"/>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1367560607"/>
              </p:ext>
            </p:extLst>
          </p:nvPr>
        </p:nvGraphicFramePr>
        <p:xfrm>
          <a:off x="2208578" y="5576314"/>
          <a:ext cx="2032000" cy="396181"/>
        </p:xfrm>
        <a:graphic>
          <a:graphicData uri="http://schemas.openxmlformats.org/drawingml/2006/table">
            <a:tbl>
              <a:tblPr>
                <a:tableStyleId>{5C22544A-7EE6-4342-B048-85BDC9FD1C3A}</a:tableStyleId>
              </a:tblPr>
              <a:tblGrid>
                <a:gridCol w="2032000"/>
              </a:tblGrid>
              <a:tr h="396181">
                <a:tc>
                  <a:txBody>
                    <a:bodyPr/>
                    <a:lstStyle/>
                    <a:p>
                      <a:pPr algn="l" fontAlgn="ctr"/>
                      <a:r>
                        <a:rPr lang="en-US" sz="1100" u="none" strike="noStrike" dirty="0">
                          <a:effectLst/>
                        </a:rPr>
                        <a:t>Gender and livestock management</a:t>
                      </a:r>
                      <a:endParaRPr lang="en-US" sz="1100" b="0" i="0" u="none" strike="noStrike" dirty="0">
                        <a:solidFill>
                          <a:srgbClr val="000000"/>
                        </a:solidFill>
                        <a:effectLst/>
                        <a:latin typeface="Calibri" charset="0"/>
                      </a:endParaRPr>
                    </a:p>
                  </a:txBody>
                  <a:tcPr marL="0" marR="0" marT="0" marB="0" anchor="ctr"/>
                </a:tc>
              </a:tr>
            </a:tbl>
          </a:graphicData>
        </a:graphic>
      </p:graphicFrame>
      <p:sp>
        <p:nvSpPr>
          <p:cNvPr id="24" name="TextBox 46"/>
          <p:cNvSpPr txBox="1"/>
          <p:nvPr/>
        </p:nvSpPr>
        <p:spPr>
          <a:xfrm>
            <a:off x="4389348" y="1314926"/>
            <a:ext cx="1785071" cy="307777"/>
          </a:xfrm>
          <a:prstGeom prst="rect">
            <a:avLst/>
          </a:prstGeom>
          <a:noFill/>
        </p:spPr>
        <p:txBody>
          <a:bodyPr wrap="square" rtlCol="0">
            <a:spAutoFit/>
          </a:bodyPr>
          <a:lstStyle/>
          <a:p>
            <a:pPr algn="ctr"/>
            <a:r>
              <a:rPr lang="en-US" sz="1400" dirty="0" smtClean="0">
                <a:latin typeface="+mj-lt"/>
              </a:rPr>
              <a:t>Detailed milestones</a:t>
            </a:r>
            <a:endParaRPr lang="en-US" sz="1400" dirty="0">
              <a:latin typeface="+mj-lt"/>
            </a:endParaRPr>
          </a:p>
        </p:txBody>
      </p:sp>
      <p:sp>
        <p:nvSpPr>
          <p:cNvPr id="25" name="TextBox 46"/>
          <p:cNvSpPr txBox="1"/>
          <p:nvPr/>
        </p:nvSpPr>
        <p:spPr>
          <a:xfrm>
            <a:off x="6876256" y="1207205"/>
            <a:ext cx="1785071" cy="523220"/>
          </a:xfrm>
          <a:prstGeom prst="rect">
            <a:avLst/>
          </a:prstGeom>
          <a:noFill/>
        </p:spPr>
        <p:txBody>
          <a:bodyPr wrap="square" rtlCol="0">
            <a:spAutoFit/>
          </a:bodyPr>
          <a:lstStyle/>
          <a:p>
            <a:pPr algn="ctr"/>
            <a:r>
              <a:rPr lang="en-US" sz="1400" b="1" dirty="0" smtClean="0">
                <a:latin typeface="+mj-lt"/>
              </a:rPr>
              <a:t>Main outputs over program span</a:t>
            </a:r>
            <a:endParaRPr lang="en-US" sz="1400" b="1" dirty="0">
              <a:latin typeface="+mj-lt"/>
            </a:endParaRPr>
          </a:p>
        </p:txBody>
      </p:sp>
      <p:graphicFrame>
        <p:nvGraphicFramePr>
          <p:cNvPr id="12" name="Table 11"/>
          <p:cNvGraphicFramePr>
            <a:graphicFrameLocks noGrp="1"/>
          </p:cNvGraphicFramePr>
          <p:nvPr>
            <p:extLst>
              <p:ext uri="{D42A27DB-BD31-4B8C-83A1-F6EECF244321}">
                <p14:modId xmlns:p14="http://schemas.microsoft.com/office/powerpoint/2010/main" val="73648008"/>
              </p:ext>
            </p:extLst>
          </p:nvPr>
        </p:nvGraphicFramePr>
        <p:xfrm>
          <a:off x="6739206" y="5274608"/>
          <a:ext cx="2175768" cy="817004"/>
        </p:xfrm>
        <a:graphic>
          <a:graphicData uri="http://schemas.openxmlformats.org/drawingml/2006/table">
            <a:tbl>
              <a:tblPr>
                <a:tableStyleId>{5C22544A-7EE6-4342-B048-85BDC9FD1C3A}</a:tableStyleId>
              </a:tblPr>
              <a:tblGrid>
                <a:gridCol w="2175768"/>
              </a:tblGrid>
              <a:tr h="817004">
                <a:tc>
                  <a:txBody>
                    <a:bodyPr/>
                    <a:lstStyle/>
                    <a:p>
                      <a:pPr algn="l" fontAlgn="ctr"/>
                      <a:r>
                        <a:rPr lang="en-US" sz="1100" u="none" strike="noStrike" dirty="0">
                          <a:effectLst/>
                        </a:rPr>
                        <a:t>Tools and interventions developed to empower women and young people as agents of change for environmental management. </a:t>
                      </a:r>
                      <a:endParaRPr lang="en-US" sz="1100" b="0" i="0" u="none" strike="noStrike" dirty="0">
                        <a:solidFill>
                          <a:srgbClr val="000000"/>
                        </a:solidFill>
                        <a:effectLst/>
                        <a:latin typeface="Calibri" charset="0"/>
                      </a:endParaRPr>
                    </a:p>
                  </a:txBody>
                  <a:tcPr marL="0" marR="0" marT="0" marB="0" anchor="ct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851489784"/>
              </p:ext>
            </p:extLst>
          </p:nvPr>
        </p:nvGraphicFramePr>
        <p:xfrm>
          <a:off x="6752915" y="1920135"/>
          <a:ext cx="2175768" cy="1848838"/>
        </p:xfrm>
        <a:graphic>
          <a:graphicData uri="http://schemas.openxmlformats.org/drawingml/2006/table">
            <a:tbl>
              <a:tblPr>
                <a:tableStyleId>{5C22544A-7EE6-4342-B048-85BDC9FD1C3A}</a:tableStyleId>
              </a:tblPr>
              <a:tblGrid>
                <a:gridCol w="2175768"/>
              </a:tblGrid>
              <a:tr h="1848838">
                <a:tc>
                  <a:txBody>
                    <a:bodyPr/>
                    <a:lstStyle/>
                    <a:p>
                      <a:pPr algn="l" fontAlgn="ctr"/>
                      <a:r>
                        <a:rPr lang="en-US" sz="1100" u="none" strike="noStrike" dirty="0">
                          <a:effectLst/>
                        </a:rPr>
                        <a:t>Improved environmental management options to reduce GHG emissions, reduce land degradation, improve sustainable water use and enhance biodiversity identified and tested, and environmental costs and benefits quantified. These options will be applicable for one or more livestock production systems in priority countries and beyond. </a:t>
                      </a:r>
                      <a:endParaRPr lang="en-US" sz="1100" b="0" i="0" u="none" strike="noStrike" dirty="0">
                        <a:solidFill>
                          <a:srgbClr val="000000"/>
                        </a:solidFill>
                        <a:effectLst/>
                        <a:latin typeface="Calibri" charset="0"/>
                      </a:endParaRPr>
                    </a:p>
                  </a:txBody>
                  <a:tcPr marL="0" marR="0" marT="0" marB="0" anchor="ctr"/>
                </a:tc>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157776080"/>
              </p:ext>
            </p:extLst>
          </p:nvPr>
        </p:nvGraphicFramePr>
        <p:xfrm>
          <a:off x="4387527" y="1947216"/>
          <a:ext cx="2184400" cy="1844040"/>
        </p:xfrm>
        <a:graphic>
          <a:graphicData uri="http://schemas.openxmlformats.org/drawingml/2006/table">
            <a:tbl>
              <a:tblPr>
                <a:tableStyleId>{5C22544A-7EE6-4342-B048-85BDC9FD1C3A}</a:tableStyleId>
              </a:tblPr>
              <a:tblGrid>
                <a:gridCol w="2184400"/>
              </a:tblGrid>
              <a:tr h="1733916">
                <a:tc>
                  <a:txBody>
                    <a:bodyPr/>
                    <a:lstStyle/>
                    <a:p>
                      <a:pPr algn="l" fontAlgn="ctr"/>
                      <a:r>
                        <a:rPr lang="en-US" sz="1100" u="none" strike="noStrike" dirty="0">
                          <a:effectLst/>
                        </a:rPr>
                        <a:t>Identify novel and assess existing techniques for rangeland restoration; Compile and generate biophysical data (forage production, C storage) for model baselines; Test and compare remote sensing and ground-based measures for rangeland condition; Review of rangeland ecosystem services; Document sustainable rangeland management options using WOCAT approach</a:t>
                      </a:r>
                      <a:endParaRPr lang="en-US" sz="1100" b="0" i="0" u="none" strike="noStrike" dirty="0">
                        <a:solidFill>
                          <a:srgbClr val="000000"/>
                        </a:solidFill>
                        <a:effectLst/>
                        <a:latin typeface="Calibri" charset="0"/>
                      </a:endParaRPr>
                    </a:p>
                  </a:txBody>
                  <a:tcPr marL="0" marR="0" marT="0" marB="0" anchor="ctr"/>
                </a:tc>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1747756162"/>
              </p:ext>
            </p:extLst>
          </p:nvPr>
        </p:nvGraphicFramePr>
        <p:xfrm>
          <a:off x="4387527" y="4039931"/>
          <a:ext cx="2184400" cy="952500"/>
        </p:xfrm>
        <a:graphic>
          <a:graphicData uri="http://schemas.openxmlformats.org/drawingml/2006/table">
            <a:tbl>
              <a:tblPr>
                <a:tableStyleId>{5C22544A-7EE6-4342-B048-85BDC9FD1C3A}</a:tableStyleId>
              </a:tblPr>
              <a:tblGrid>
                <a:gridCol w="2184400"/>
              </a:tblGrid>
              <a:tr h="952500">
                <a:tc>
                  <a:txBody>
                    <a:bodyPr/>
                    <a:lstStyle/>
                    <a:p>
                      <a:pPr algn="l" fontAlgn="ctr"/>
                      <a:r>
                        <a:rPr lang="en-US" sz="1100" u="none" strike="noStrike" dirty="0">
                          <a:effectLst/>
                        </a:rPr>
                        <a:t>Assess GHG emissions from different feeds X breeds, manure management, </a:t>
                      </a:r>
                      <a:r>
                        <a:rPr lang="en-US" sz="1100" u="none" strike="noStrike" dirty="0" err="1">
                          <a:effectLst/>
                        </a:rPr>
                        <a:t>biodigesters</a:t>
                      </a:r>
                      <a:r>
                        <a:rPr lang="en-US" sz="1100" u="none" strike="noStrike" dirty="0">
                          <a:effectLst/>
                        </a:rPr>
                        <a:t> and increased primary productivity through improved soil fertility</a:t>
                      </a:r>
                      <a:endParaRPr lang="en-US" sz="1100" b="0" i="0" u="none" strike="noStrike" dirty="0">
                        <a:solidFill>
                          <a:srgbClr val="000000"/>
                        </a:solidFill>
                        <a:effectLst/>
                        <a:latin typeface="Calibri" charset="0"/>
                      </a:endParaRPr>
                    </a:p>
                  </a:txBody>
                  <a:tcPr marL="0" marR="0" marT="0" marB="0" anchor="ctr"/>
                </a:tc>
              </a:tr>
            </a:tbl>
          </a:graphicData>
        </a:graphic>
      </p:graphicFrame>
      <p:graphicFrame>
        <p:nvGraphicFramePr>
          <p:cNvPr id="18" name="Table 17"/>
          <p:cNvGraphicFramePr>
            <a:graphicFrameLocks noGrp="1"/>
          </p:cNvGraphicFramePr>
          <p:nvPr>
            <p:extLst>
              <p:ext uri="{D42A27DB-BD31-4B8C-83A1-F6EECF244321}">
                <p14:modId xmlns:p14="http://schemas.microsoft.com/office/powerpoint/2010/main" val="1638678925"/>
              </p:ext>
            </p:extLst>
          </p:nvPr>
        </p:nvGraphicFramePr>
        <p:xfrm>
          <a:off x="4378046" y="5146866"/>
          <a:ext cx="2184400" cy="1651258"/>
        </p:xfrm>
        <a:graphic>
          <a:graphicData uri="http://schemas.openxmlformats.org/drawingml/2006/table">
            <a:tbl>
              <a:tblPr>
                <a:tableStyleId>{5C22544A-7EE6-4342-B048-85BDC9FD1C3A}</a:tableStyleId>
              </a:tblPr>
              <a:tblGrid>
                <a:gridCol w="2184400"/>
              </a:tblGrid>
              <a:tr h="813058">
                <a:tc>
                  <a:txBody>
                    <a:bodyPr/>
                    <a:lstStyle/>
                    <a:p>
                      <a:pPr algn="l" fontAlgn="ctr"/>
                      <a:r>
                        <a:rPr lang="en-US" sz="1100" u="none" strike="noStrike" dirty="0">
                          <a:effectLst/>
                        </a:rPr>
                        <a:t>Draft tools developed. Combine with Gender and Livestock Management Output</a:t>
                      </a:r>
                      <a:endParaRPr lang="en-US" sz="1100" b="0" i="0" u="none" strike="noStrike" dirty="0">
                        <a:solidFill>
                          <a:srgbClr val="000000"/>
                        </a:solidFill>
                        <a:effectLst/>
                        <a:latin typeface="Calibri" charset="0"/>
                      </a:endParaRPr>
                    </a:p>
                  </a:txBody>
                  <a:tcPr marL="0" marR="0" marT="0" marB="0" anchor="ctr"/>
                </a:tc>
              </a:tr>
              <a:tr h="813058">
                <a:tc>
                  <a:txBody>
                    <a:bodyPr/>
                    <a:lstStyle/>
                    <a:p>
                      <a:pPr algn="l" fontAlgn="ctr"/>
                      <a:r>
                        <a:rPr lang="en-US" sz="1100" u="none" strike="noStrike" dirty="0">
                          <a:effectLst/>
                        </a:rPr>
                        <a:t>information on gender and livestock management used to identify interventions (e.g., manure management);  develop tools to empower women and youth</a:t>
                      </a:r>
                      <a:endParaRPr lang="en-US" sz="1100" b="0" i="0" u="none" strike="noStrike" dirty="0">
                        <a:solidFill>
                          <a:srgbClr val="000000"/>
                        </a:solidFill>
                        <a:effectLst/>
                        <a:latin typeface="Calibri" charset="0"/>
                      </a:endParaRPr>
                    </a:p>
                  </a:txBody>
                  <a:tcPr marL="0" marR="0" marT="0" marB="0" anchor="ctr"/>
                </a:tc>
              </a:tr>
            </a:tbl>
          </a:graphicData>
        </a:graphic>
      </p:graphicFrame>
    </p:spTree>
    <p:extLst>
      <p:ext uri="{BB962C8B-B14F-4D97-AF65-F5344CB8AC3E}">
        <p14:creationId xmlns:p14="http://schemas.microsoft.com/office/powerpoint/2010/main" val="1151813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4"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111300" y="-27384"/>
            <a:ext cx="7213228" cy="12343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3"/>
          <a:stretch>
            <a:fillRect/>
          </a:stretch>
        </p:blipFill>
        <p:spPr>
          <a:xfrm>
            <a:off x="1" y="0"/>
            <a:ext cx="2193452" cy="6858000"/>
          </a:xfrm>
          <a:prstGeom prst="rect">
            <a:avLst/>
          </a:prstGeom>
        </p:spPr>
      </p:pic>
      <p:sp>
        <p:nvSpPr>
          <p:cNvPr id="3" name="Titel 2"/>
          <p:cNvSpPr>
            <a:spLocks noGrp="1"/>
          </p:cNvSpPr>
          <p:nvPr>
            <p:ph type="title"/>
          </p:nvPr>
        </p:nvSpPr>
        <p:spPr>
          <a:xfrm>
            <a:off x="539552" y="78815"/>
            <a:ext cx="8088068" cy="561975"/>
          </a:xfrm>
        </p:spPr>
        <p:txBody>
          <a:bodyPr/>
          <a:lstStyle/>
          <a:p>
            <a:pPr algn="l"/>
            <a:r>
              <a:rPr lang="en-US" sz="2800" dirty="0"/>
              <a:t>Improved environment management options</a:t>
            </a:r>
            <a:endParaRPr lang="de-DE" sz="2500" dirty="0">
              <a:solidFill>
                <a:schemeClr val="bg1"/>
              </a:solidFill>
            </a:endParaRPr>
          </a:p>
        </p:txBody>
      </p:sp>
      <p:sp>
        <p:nvSpPr>
          <p:cNvPr id="2" name="TextBox 1"/>
          <p:cNvSpPr txBox="1"/>
          <p:nvPr/>
        </p:nvSpPr>
        <p:spPr bwMode="auto">
          <a:xfrm>
            <a:off x="8857184" y="6393657"/>
            <a:ext cx="245773" cy="502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p>
            <a:pPr algn="ctr">
              <a:lnSpc>
                <a:spcPts val="3200"/>
              </a:lnSpc>
            </a:pPr>
            <a:r>
              <a:rPr lang="en-US" sz="1000" dirty="0" smtClean="0"/>
              <a:t>1</a:t>
            </a:r>
          </a:p>
        </p:txBody>
      </p:sp>
      <p:sp>
        <p:nvSpPr>
          <p:cNvPr id="6" name="Rectangle 5"/>
          <p:cNvSpPr/>
          <p:nvPr/>
        </p:nvSpPr>
        <p:spPr>
          <a:xfrm>
            <a:off x="899592" y="1281581"/>
            <a:ext cx="11220929" cy="1461939"/>
          </a:xfrm>
          <a:prstGeom prst="rect">
            <a:avLst/>
          </a:prstGeom>
        </p:spPr>
        <p:txBody>
          <a:bodyPr wrap="square">
            <a:spAutoFit/>
          </a:bodyPr>
          <a:lstStyle/>
          <a:p>
            <a:pPr marL="0" marR="0">
              <a:spcBef>
                <a:spcPts val="0"/>
              </a:spcBef>
              <a:spcAft>
                <a:spcPts val="0"/>
              </a:spcAft>
            </a:pPr>
            <a:r>
              <a:rPr lang="en-US" sz="1400" b="1" dirty="0" smtClean="0">
                <a:ea typeface="Calibri" panose="020F0502020204030204" pitchFamily="34" charset="0"/>
                <a:cs typeface="Times New Roman" panose="02020603050405020304" pitchFamily="18" charset="0"/>
              </a:rPr>
              <a:t>CG </a:t>
            </a:r>
            <a:r>
              <a:rPr lang="en-US" sz="1400" b="1" dirty="0">
                <a:ea typeface="Calibri" panose="020F0502020204030204" pitchFamily="34" charset="0"/>
                <a:cs typeface="Times New Roman" panose="02020603050405020304" pitchFamily="18" charset="0"/>
              </a:rPr>
              <a:t>Center:      </a:t>
            </a:r>
            <a:r>
              <a:rPr lang="en-US" sz="1400" b="1" dirty="0" smtClean="0">
                <a:ea typeface="Calibri" panose="020F0502020204030204" pitchFamily="34" charset="0"/>
                <a:cs typeface="Times New Roman" panose="02020603050405020304" pitchFamily="18" charset="0"/>
              </a:rPr>
              <a:t>ICARDA</a:t>
            </a:r>
            <a:endParaRPr lang="en-US" sz="1400" b="1" dirty="0">
              <a:ea typeface="Calibri" panose="020F0502020204030204" pitchFamily="34" charset="0"/>
              <a:cs typeface="Times New Roman" panose="02020603050405020304" pitchFamily="18" charset="0"/>
            </a:endParaRPr>
          </a:p>
          <a:p>
            <a:pPr marL="0" marR="0">
              <a:spcBef>
                <a:spcPts val="0"/>
              </a:spcBef>
              <a:spcAft>
                <a:spcPts val="0"/>
              </a:spcAft>
            </a:pPr>
            <a:r>
              <a:rPr lang="en-US" sz="1400" dirty="0">
                <a:ea typeface="Calibri" panose="020F0502020204030204" pitchFamily="34" charset="0"/>
                <a:cs typeface="Times New Roman" panose="02020603050405020304" pitchFamily="18" charset="0"/>
              </a:rPr>
              <a:t>Livestock and Fish Flagship Name:</a:t>
            </a:r>
          </a:p>
          <a:p>
            <a:pPr marL="0" marR="0">
              <a:spcBef>
                <a:spcPts val="0"/>
              </a:spcBef>
              <a:spcAft>
                <a:spcPts val="0"/>
              </a:spcAft>
            </a:pPr>
            <a:r>
              <a:rPr lang="en-US" sz="1400" dirty="0">
                <a:ea typeface="Calibri" panose="020F0502020204030204" pitchFamily="34" charset="0"/>
                <a:cs typeface="Times New Roman" panose="02020603050405020304" pitchFamily="18" charset="0"/>
              </a:rPr>
              <a:t>Cluster of Activities No.       Cluster 2</a:t>
            </a:r>
          </a:p>
          <a:p>
            <a:pPr marL="228600" marR="0">
              <a:spcBef>
                <a:spcPts val="0"/>
              </a:spcBef>
              <a:spcAft>
                <a:spcPts val="600"/>
              </a:spcAft>
            </a:pPr>
            <a:r>
              <a:rPr lang="en-US" sz="1400" dirty="0">
                <a:ea typeface="Calibri" panose="020F0502020204030204" pitchFamily="34" charset="0"/>
                <a:cs typeface="Times New Roman" panose="02020603050405020304" pitchFamily="18" charset="0"/>
              </a:rPr>
              <a:t>Activity No:</a:t>
            </a:r>
          </a:p>
          <a:p>
            <a:pPr marL="457200">
              <a:spcBef>
                <a:spcPts val="0"/>
              </a:spcBef>
              <a:spcAft>
                <a:spcPts val="0"/>
              </a:spcAft>
            </a:pPr>
            <a:r>
              <a:rPr lang="en-US" sz="1400" dirty="0">
                <a:ea typeface="Calibri" panose="020F0502020204030204" pitchFamily="34" charset="0"/>
                <a:cs typeface="Times New Roman" panose="02020603050405020304" pitchFamily="18" charset="0"/>
              </a:rPr>
              <a:t>Short title: </a:t>
            </a:r>
            <a:r>
              <a:rPr lang="en-US" sz="1400" dirty="0"/>
              <a:t>Assessing rangeland restoration and ecosystem </a:t>
            </a:r>
            <a:r>
              <a:rPr lang="en-US" sz="1400" dirty="0" smtClean="0"/>
              <a:t>services</a:t>
            </a:r>
            <a:endParaRPr lang="en-US" sz="1400" dirty="0">
              <a:ea typeface="Calibri" panose="020F0502020204030204" pitchFamily="34" charset="0"/>
              <a:cs typeface="Times New Roman" panose="02020603050405020304" pitchFamily="18" charset="0"/>
            </a:endParaRPr>
          </a:p>
          <a:p>
            <a:pPr marL="0" marR="0">
              <a:spcBef>
                <a:spcPts val="0"/>
              </a:spcBef>
              <a:spcAft>
                <a:spcPts val="0"/>
              </a:spcAft>
            </a:pPr>
            <a:r>
              <a:rPr lang="en-US" sz="1400" dirty="0">
                <a:ea typeface="Calibri" panose="020F0502020204030204" pitchFamily="34" charset="0"/>
                <a:cs typeface="Times New Roman" panose="02020603050405020304" pitchFamily="18" charset="0"/>
              </a:rPr>
              <a:t>Activity Leader:        </a:t>
            </a:r>
            <a:r>
              <a:rPr lang="en-US" sz="1400" dirty="0" err="1" smtClean="0">
                <a:ea typeface="Calibri" panose="020F0502020204030204" pitchFamily="34" charset="0"/>
                <a:cs typeface="Times New Roman" panose="02020603050405020304" pitchFamily="18" charset="0"/>
              </a:rPr>
              <a:t>Mounir</a:t>
            </a:r>
            <a:r>
              <a:rPr lang="en-US" sz="1400" dirty="0" smtClean="0">
                <a:ea typeface="Calibri" panose="020F0502020204030204" pitchFamily="34" charset="0"/>
                <a:cs typeface="Times New Roman" panose="02020603050405020304" pitchFamily="18" charset="0"/>
              </a:rPr>
              <a:t> </a:t>
            </a:r>
            <a:r>
              <a:rPr lang="en-US" sz="1400" dirty="0" err="1" smtClean="0">
                <a:ea typeface="Calibri" panose="020F0502020204030204" pitchFamily="34" charset="0"/>
                <a:cs typeface="Times New Roman" panose="02020603050405020304" pitchFamily="18" charset="0"/>
              </a:rPr>
              <a:t>Louhaichi</a:t>
            </a:r>
            <a:r>
              <a:rPr lang="en-US" sz="1400" dirty="0" smtClean="0">
                <a:ea typeface="Calibri" panose="020F0502020204030204" pitchFamily="34" charset="0"/>
                <a:cs typeface="Times New Roman" panose="02020603050405020304" pitchFamily="18" charset="0"/>
              </a:rPr>
              <a:t> and Team</a:t>
            </a:r>
            <a:endParaRPr lang="en-US" sz="1400" dirty="0">
              <a:ea typeface="Calibri" panose="020F0502020204030204" pitchFamily="34" charset="0"/>
              <a:cs typeface="Times New Roman" panose="02020603050405020304"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570061175"/>
              </p:ext>
            </p:extLst>
          </p:nvPr>
        </p:nvGraphicFramePr>
        <p:xfrm>
          <a:off x="922509" y="2743520"/>
          <a:ext cx="7934675" cy="3690242"/>
        </p:xfrm>
        <a:graphic>
          <a:graphicData uri="http://schemas.openxmlformats.org/drawingml/2006/table">
            <a:tbl>
              <a:tblPr>
                <a:tableStyleId>{5DA37D80-6434-44D0-A028-1B22A696006F}</a:tableStyleId>
              </a:tblPr>
              <a:tblGrid>
                <a:gridCol w="656506"/>
                <a:gridCol w="4613961"/>
                <a:gridCol w="1079862"/>
                <a:gridCol w="1584346"/>
              </a:tblGrid>
              <a:tr h="584800">
                <a:tc>
                  <a:txBody>
                    <a:bodyPr/>
                    <a:lstStyle/>
                    <a:p>
                      <a:pPr algn="ctr" fontAlgn="ctr"/>
                      <a:r>
                        <a:rPr lang="en-US" sz="1100" b="1" u="none" strike="noStrike" dirty="0">
                          <a:effectLst/>
                        </a:rPr>
                        <a:t>Number</a:t>
                      </a:r>
                      <a:endParaRPr lang="en-US" sz="1100" b="1" i="0" u="none" strike="noStrike" dirty="0">
                        <a:solidFill>
                          <a:srgbClr val="000000"/>
                        </a:solidFill>
                        <a:effectLst/>
                        <a:latin typeface="Calibri" panose="020F0502020204030204" pitchFamily="34" charset="0"/>
                      </a:endParaRPr>
                    </a:p>
                  </a:txBody>
                  <a:tcPr marL="5072" marR="5072" marT="5072" marB="0" anchor="ctr"/>
                </a:tc>
                <a:tc>
                  <a:txBody>
                    <a:bodyPr/>
                    <a:lstStyle/>
                    <a:p>
                      <a:pPr algn="ctr" fontAlgn="ctr"/>
                      <a:r>
                        <a:rPr lang="en-US" sz="1100" b="1" u="none" strike="noStrike" dirty="0" smtClean="0">
                          <a:effectLst/>
                        </a:rPr>
                        <a:t>ICARDA Deliverables</a:t>
                      </a:r>
                      <a:endParaRPr lang="en-US" sz="1100" b="1" i="0" u="none" strike="noStrike" dirty="0">
                        <a:solidFill>
                          <a:srgbClr val="000000"/>
                        </a:solidFill>
                        <a:effectLst/>
                        <a:latin typeface="Calibri" panose="020F0502020204030204" pitchFamily="34" charset="0"/>
                      </a:endParaRPr>
                    </a:p>
                  </a:txBody>
                  <a:tcPr marL="5072" marR="5072" marT="5072" marB="0" anchor="ctr"/>
                </a:tc>
                <a:tc gridSpan="2">
                  <a:txBody>
                    <a:bodyPr/>
                    <a:lstStyle/>
                    <a:p>
                      <a:pPr algn="ctr" fontAlgn="ctr"/>
                      <a:r>
                        <a:rPr lang="en-US" sz="1100" b="1" u="none" strike="noStrike" dirty="0">
                          <a:effectLst/>
                        </a:rPr>
                        <a:t>Progress made to-date</a:t>
                      </a:r>
                      <a:endParaRPr lang="en-US" sz="1100" b="1" i="0" u="none" strike="noStrike" dirty="0">
                        <a:solidFill>
                          <a:srgbClr val="000000"/>
                        </a:solidFill>
                        <a:effectLst/>
                        <a:latin typeface="Calibri" panose="020F0502020204030204" pitchFamily="34" charset="0"/>
                      </a:endParaRPr>
                    </a:p>
                  </a:txBody>
                  <a:tcPr marL="5072" marR="5072" marT="5072" marB="0" anchor="ctr"/>
                </a:tc>
                <a:tc hMerge="1">
                  <a:txBody>
                    <a:bodyPr/>
                    <a:lstStyle/>
                    <a:p>
                      <a:endParaRPr lang="en-US"/>
                    </a:p>
                  </a:txBody>
                  <a:tcPr/>
                </a:tc>
              </a:tr>
              <a:tr h="283357">
                <a:tc>
                  <a:txBody>
                    <a:bodyPr/>
                    <a:lstStyle/>
                    <a:p>
                      <a:pPr algn="ctr" fontAlgn="ctr"/>
                      <a:r>
                        <a:rPr lang="en-US" sz="1200" u="none" strike="noStrike">
                          <a:effectLst/>
                        </a:rPr>
                        <a:t>1</a:t>
                      </a:r>
                      <a:endParaRPr lang="en-US" sz="1200" b="0" i="0" u="none" strike="noStrike">
                        <a:solidFill>
                          <a:srgbClr val="000000"/>
                        </a:solidFill>
                        <a:effectLst/>
                        <a:latin typeface="Calibri" panose="020F0502020204030204" pitchFamily="34" charset="0"/>
                      </a:endParaRPr>
                    </a:p>
                  </a:txBody>
                  <a:tcPr marL="5072" marR="5072" marT="5072" marB="0" anchor="ctr"/>
                </a:tc>
                <a:tc>
                  <a:txBody>
                    <a:bodyPr/>
                    <a:lstStyle/>
                    <a:p>
                      <a:pPr algn="l" fontAlgn="ctr"/>
                      <a:r>
                        <a:rPr lang="en-US" sz="1200" u="none" strike="noStrike" dirty="0">
                          <a:effectLst/>
                        </a:rPr>
                        <a:t>1 research report from </a:t>
                      </a:r>
                      <a:r>
                        <a:rPr lang="en-US" sz="1200" u="none" strike="noStrike" dirty="0" smtClean="0">
                          <a:effectLst/>
                        </a:rPr>
                        <a:t>Tunisia </a:t>
                      </a:r>
                      <a:endParaRPr lang="en-US" sz="1200" b="0" i="0" u="none" strike="noStrike" dirty="0">
                        <a:solidFill>
                          <a:srgbClr val="000000"/>
                        </a:solidFill>
                        <a:effectLst/>
                        <a:latin typeface="Calibri" panose="020F0502020204030204" pitchFamily="34" charset="0"/>
                      </a:endParaRPr>
                    </a:p>
                  </a:txBody>
                  <a:tcPr marL="5072" marR="5072" marT="5072" marB="0" anchor="ctr"/>
                </a:tc>
                <a:tc>
                  <a:txBody>
                    <a:bodyPr/>
                    <a:lstStyle/>
                    <a:p>
                      <a:pPr algn="ctr" fontAlgn="ctr"/>
                      <a:r>
                        <a:rPr lang="en-US" sz="1200" u="none" strike="noStrike" dirty="0">
                          <a:effectLst/>
                        </a:rPr>
                        <a:t>40%</a:t>
                      </a:r>
                      <a:endParaRPr lang="en-US" sz="1200" b="0" i="0" u="none" strike="noStrike" dirty="0">
                        <a:solidFill>
                          <a:srgbClr val="000000"/>
                        </a:solidFill>
                        <a:effectLst/>
                        <a:latin typeface="Calibri" panose="020F0502020204030204" pitchFamily="34" charset="0"/>
                      </a:endParaRPr>
                    </a:p>
                  </a:txBody>
                  <a:tcPr marL="5072" marR="5072" marT="5072" marB="0" anchor="ctr"/>
                </a:tc>
                <a:tc>
                  <a:txBody>
                    <a:bodyPr/>
                    <a:lstStyle/>
                    <a:p>
                      <a:pPr algn="ctr" fontAlgn="ctr"/>
                      <a:r>
                        <a:rPr lang="en-US" sz="1200" u="none" strike="noStrike">
                          <a:effectLst/>
                        </a:rPr>
                        <a:t>in progress</a:t>
                      </a:r>
                      <a:endParaRPr lang="en-US" sz="1200" b="0" i="0" u="none" strike="noStrike">
                        <a:solidFill>
                          <a:srgbClr val="000000"/>
                        </a:solidFill>
                        <a:effectLst/>
                        <a:latin typeface="Calibri" panose="020F0502020204030204" pitchFamily="34" charset="0"/>
                      </a:endParaRPr>
                    </a:p>
                  </a:txBody>
                  <a:tcPr marL="5072" marR="5072" marT="5072" marB="0" anchor="ctr"/>
                </a:tc>
              </a:tr>
              <a:tr h="283357">
                <a:tc>
                  <a:txBody>
                    <a:bodyPr/>
                    <a:lstStyle/>
                    <a:p>
                      <a:pPr algn="ctr" fontAlgn="ctr"/>
                      <a:r>
                        <a:rPr lang="en-US" sz="1200" u="none" strike="noStrike">
                          <a:effectLst/>
                        </a:rPr>
                        <a:t>2</a:t>
                      </a:r>
                      <a:endParaRPr lang="en-US" sz="1200" b="0" i="0" u="none" strike="noStrike">
                        <a:solidFill>
                          <a:srgbClr val="000000"/>
                        </a:solidFill>
                        <a:effectLst/>
                        <a:latin typeface="Calibri" panose="020F0502020204030204" pitchFamily="34" charset="0"/>
                      </a:endParaRPr>
                    </a:p>
                  </a:txBody>
                  <a:tcPr marL="5072" marR="5072" marT="5072" marB="0" anchor="ctr"/>
                </a:tc>
                <a:tc>
                  <a:txBody>
                    <a:bodyPr/>
                    <a:lstStyle/>
                    <a:p>
                      <a:pPr algn="l" fontAlgn="ctr"/>
                      <a:r>
                        <a:rPr lang="en-US" sz="1200" u="none" strike="noStrike" dirty="0">
                          <a:effectLst/>
                        </a:rPr>
                        <a:t>1 database from </a:t>
                      </a:r>
                      <a:r>
                        <a:rPr lang="en-US" sz="1200" u="none" strike="noStrike" dirty="0" smtClean="0">
                          <a:effectLst/>
                        </a:rPr>
                        <a:t>Tunisia </a:t>
                      </a:r>
                      <a:endParaRPr lang="en-US" sz="1200" b="0" i="0" u="none" strike="noStrike" dirty="0">
                        <a:solidFill>
                          <a:srgbClr val="000000"/>
                        </a:solidFill>
                        <a:effectLst/>
                        <a:latin typeface="Calibri" panose="020F0502020204030204" pitchFamily="34" charset="0"/>
                      </a:endParaRPr>
                    </a:p>
                  </a:txBody>
                  <a:tcPr marL="5072" marR="5072" marT="5072" marB="0" anchor="ctr"/>
                </a:tc>
                <a:tc>
                  <a:txBody>
                    <a:bodyPr/>
                    <a:lstStyle/>
                    <a:p>
                      <a:pPr algn="ctr" fontAlgn="ctr"/>
                      <a:r>
                        <a:rPr lang="en-US" sz="1200" u="none" strike="noStrike">
                          <a:effectLst/>
                        </a:rPr>
                        <a:t>75%</a:t>
                      </a:r>
                      <a:endParaRPr lang="en-US" sz="1200" b="0" i="0" u="none" strike="noStrike">
                        <a:solidFill>
                          <a:srgbClr val="000000"/>
                        </a:solidFill>
                        <a:effectLst/>
                        <a:latin typeface="Calibri" panose="020F0502020204030204" pitchFamily="34" charset="0"/>
                      </a:endParaRPr>
                    </a:p>
                  </a:txBody>
                  <a:tcPr marL="5072" marR="5072" marT="5072" marB="0" anchor="ctr"/>
                </a:tc>
                <a:tc>
                  <a:txBody>
                    <a:bodyPr/>
                    <a:lstStyle/>
                    <a:p>
                      <a:pPr algn="ctr" fontAlgn="ctr"/>
                      <a:r>
                        <a:rPr lang="en-US" sz="1200" u="none" strike="noStrike" dirty="0">
                          <a:effectLst/>
                        </a:rPr>
                        <a:t>in progress</a:t>
                      </a:r>
                      <a:endParaRPr lang="en-US" sz="1200" b="0" i="0" u="none" strike="noStrike" dirty="0">
                        <a:solidFill>
                          <a:srgbClr val="000000"/>
                        </a:solidFill>
                        <a:effectLst/>
                        <a:latin typeface="Calibri" panose="020F0502020204030204" pitchFamily="34" charset="0"/>
                      </a:endParaRPr>
                    </a:p>
                  </a:txBody>
                  <a:tcPr marL="5072" marR="5072" marT="5072" marB="0" anchor="ctr"/>
                </a:tc>
              </a:tr>
              <a:tr h="552838">
                <a:tc>
                  <a:txBody>
                    <a:bodyPr/>
                    <a:lstStyle/>
                    <a:p>
                      <a:pPr algn="ctr" fontAlgn="ctr"/>
                      <a:r>
                        <a:rPr lang="en-US" sz="1200" u="none" strike="noStrike">
                          <a:effectLst/>
                        </a:rPr>
                        <a:t>3</a:t>
                      </a:r>
                      <a:endParaRPr lang="en-US" sz="1200" b="0" i="0" u="none" strike="noStrike">
                        <a:solidFill>
                          <a:srgbClr val="000000"/>
                        </a:solidFill>
                        <a:effectLst/>
                        <a:latin typeface="Calibri" panose="020F0502020204030204" pitchFamily="34" charset="0"/>
                      </a:endParaRPr>
                    </a:p>
                  </a:txBody>
                  <a:tcPr marL="5072" marR="5072" marT="5072" marB="0" anchor="ctr"/>
                </a:tc>
                <a:tc>
                  <a:txBody>
                    <a:bodyPr/>
                    <a:lstStyle/>
                    <a:p>
                      <a:pPr algn="l" fontAlgn="ctr"/>
                      <a:r>
                        <a:rPr lang="en-US" sz="1200" u="none" strike="noStrike" dirty="0">
                          <a:effectLst/>
                        </a:rPr>
                        <a:t>1 contribution formatted for WOCAT database</a:t>
                      </a:r>
                      <a:endParaRPr lang="en-US" sz="1200" b="0" i="0" u="none" strike="noStrike" dirty="0">
                        <a:solidFill>
                          <a:srgbClr val="000000"/>
                        </a:solidFill>
                        <a:effectLst/>
                        <a:latin typeface="Calibri" panose="020F0502020204030204" pitchFamily="34" charset="0"/>
                      </a:endParaRPr>
                    </a:p>
                  </a:txBody>
                  <a:tcPr marL="5072" marR="5072" marT="5072" marB="0" anchor="ctr"/>
                </a:tc>
                <a:tc>
                  <a:txBody>
                    <a:bodyPr/>
                    <a:lstStyle/>
                    <a:p>
                      <a:pPr algn="ctr" fontAlgn="ctr"/>
                      <a:r>
                        <a:rPr lang="en-US" sz="1200" u="none" strike="noStrike">
                          <a:effectLst/>
                        </a:rPr>
                        <a:t>0%</a:t>
                      </a:r>
                      <a:endParaRPr lang="en-US" sz="1200" b="0" i="0" u="none" strike="noStrike">
                        <a:solidFill>
                          <a:srgbClr val="000000"/>
                        </a:solidFill>
                        <a:effectLst/>
                        <a:latin typeface="Calibri" panose="020F0502020204030204" pitchFamily="34" charset="0"/>
                      </a:endParaRPr>
                    </a:p>
                  </a:txBody>
                  <a:tcPr marL="5072" marR="5072" marT="5072" marB="0" anchor="ctr"/>
                </a:tc>
                <a:tc>
                  <a:txBody>
                    <a:bodyPr/>
                    <a:lstStyle/>
                    <a:p>
                      <a:pPr algn="ctr" fontAlgn="ctr"/>
                      <a:r>
                        <a:rPr lang="en-US" sz="1200" u="none" strike="noStrike" dirty="0" smtClean="0">
                          <a:effectLst/>
                        </a:rPr>
                        <a:t>substituted </a:t>
                      </a:r>
                      <a:r>
                        <a:rPr lang="en-US" sz="1200" u="none" strike="noStrike" dirty="0">
                          <a:effectLst/>
                        </a:rPr>
                        <a:t>by </a:t>
                      </a:r>
                      <a:r>
                        <a:rPr lang="en-US" sz="1200" u="none" strike="noStrike" dirty="0" smtClean="0">
                          <a:effectLst/>
                        </a:rPr>
                        <a:t>booklet + factsheets</a:t>
                      </a:r>
                      <a:endParaRPr lang="en-US" sz="1200" b="0" i="0" u="none" strike="noStrike" dirty="0">
                        <a:solidFill>
                          <a:srgbClr val="000000"/>
                        </a:solidFill>
                        <a:effectLst/>
                        <a:latin typeface="Calibri" panose="020F0502020204030204" pitchFamily="34" charset="0"/>
                      </a:endParaRPr>
                    </a:p>
                  </a:txBody>
                  <a:tcPr marL="5072" marR="5072" marT="5072" marB="0" anchor="ctr"/>
                </a:tc>
              </a:tr>
              <a:tr h="552838">
                <a:tc>
                  <a:txBody>
                    <a:bodyPr/>
                    <a:lstStyle/>
                    <a:p>
                      <a:pPr algn="ctr" fontAlgn="ctr"/>
                      <a:r>
                        <a:rPr lang="en-US" sz="1200" u="none" strike="noStrike">
                          <a:effectLst/>
                        </a:rPr>
                        <a:t>4</a:t>
                      </a:r>
                      <a:endParaRPr lang="en-US" sz="1200" b="0" i="0" u="none" strike="noStrike">
                        <a:solidFill>
                          <a:srgbClr val="000000"/>
                        </a:solidFill>
                        <a:effectLst/>
                        <a:latin typeface="Calibri" panose="020F0502020204030204" pitchFamily="34" charset="0"/>
                      </a:endParaRPr>
                    </a:p>
                  </a:txBody>
                  <a:tcPr marL="5072" marR="5072" marT="5072" marB="0" anchor="ctr"/>
                </a:tc>
                <a:tc>
                  <a:txBody>
                    <a:bodyPr/>
                    <a:lstStyle/>
                    <a:p>
                      <a:pPr algn="l" fontAlgn="ctr"/>
                      <a:r>
                        <a:rPr lang="en-US" sz="1200" u="none" strike="noStrike">
                          <a:effectLst/>
                        </a:rPr>
                        <a:t>1 ISI paper related to restoration of degraded rangelands submitted for publication </a:t>
                      </a:r>
                      <a:endParaRPr lang="en-US" sz="1200" b="0" i="0" u="none" strike="noStrike">
                        <a:solidFill>
                          <a:srgbClr val="000000"/>
                        </a:solidFill>
                        <a:effectLst/>
                        <a:latin typeface="Calibri" panose="020F0502020204030204" pitchFamily="34" charset="0"/>
                      </a:endParaRPr>
                    </a:p>
                  </a:txBody>
                  <a:tcPr marL="5072" marR="5072" marT="5072" marB="0" anchor="ctr"/>
                </a:tc>
                <a:tc>
                  <a:txBody>
                    <a:bodyPr/>
                    <a:lstStyle/>
                    <a:p>
                      <a:pPr algn="ctr" fontAlgn="ctr"/>
                      <a:r>
                        <a:rPr lang="en-US" sz="1200" u="none" strike="noStrike">
                          <a:effectLst/>
                        </a:rPr>
                        <a:t>80%</a:t>
                      </a:r>
                      <a:endParaRPr lang="en-US" sz="1200" b="0" i="0" u="none" strike="noStrike">
                        <a:solidFill>
                          <a:srgbClr val="000000"/>
                        </a:solidFill>
                        <a:effectLst/>
                        <a:latin typeface="Calibri" panose="020F0502020204030204" pitchFamily="34" charset="0"/>
                      </a:endParaRPr>
                    </a:p>
                  </a:txBody>
                  <a:tcPr marL="5072" marR="5072" marT="5072" marB="0" anchor="ctr"/>
                </a:tc>
                <a:tc>
                  <a:txBody>
                    <a:bodyPr/>
                    <a:lstStyle/>
                    <a:p>
                      <a:pPr algn="ctr" fontAlgn="ctr"/>
                      <a:r>
                        <a:rPr lang="en-US" sz="1200" u="none" strike="noStrike" dirty="0" smtClean="0">
                          <a:effectLst/>
                        </a:rPr>
                        <a:t> 2 </a:t>
                      </a:r>
                      <a:r>
                        <a:rPr lang="en-US" sz="1200" u="none" strike="noStrike" smtClean="0">
                          <a:effectLst/>
                        </a:rPr>
                        <a:t>are almost ready </a:t>
                      </a:r>
                      <a:r>
                        <a:rPr lang="en-US" sz="1200" u="none" strike="noStrike" dirty="0">
                          <a:effectLst/>
                        </a:rPr>
                        <a:t>for submission</a:t>
                      </a:r>
                      <a:endParaRPr lang="en-US" sz="1200" b="0" i="0" u="none" strike="noStrike" dirty="0">
                        <a:solidFill>
                          <a:srgbClr val="000000"/>
                        </a:solidFill>
                        <a:effectLst/>
                        <a:latin typeface="Calibri" panose="020F0502020204030204" pitchFamily="34" charset="0"/>
                      </a:endParaRPr>
                    </a:p>
                  </a:txBody>
                  <a:tcPr marL="5072" marR="5072" marT="5072" marB="0" anchor="ctr"/>
                </a:tc>
              </a:tr>
              <a:tr h="440107">
                <a:tc>
                  <a:txBody>
                    <a:bodyPr/>
                    <a:lstStyle/>
                    <a:p>
                      <a:pPr algn="ctr" fontAlgn="ctr"/>
                      <a:r>
                        <a:rPr lang="en-US" sz="1200" u="none" strike="noStrike">
                          <a:effectLst/>
                        </a:rPr>
                        <a:t>5</a:t>
                      </a:r>
                      <a:endParaRPr lang="en-US" sz="1200" b="0" i="0" u="none" strike="noStrike">
                        <a:solidFill>
                          <a:srgbClr val="000000"/>
                        </a:solidFill>
                        <a:effectLst/>
                        <a:latin typeface="Calibri" panose="020F0502020204030204" pitchFamily="34" charset="0"/>
                      </a:endParaRPr>
                    </a:p>
                  </a:txBody>
                  <a:tcPr marL="5072" marR="5072" marT="5072" marB="0" anchor="ctr"/>
                </a:tc>
                <a:tc>
                  <a:txBody>
                    <a:bodyPr/>
                    <a:lstStyle/>
                    <a:p>
                      <a:pPr algn="l" fontAlgn="ctr"/>
                      <a:r>
                        <a:rPr lang="en-US" sz="1200" u="none" strike="noStrike" dirty="0">
                          <a:effectLst/>
                        </a:rPr>
                        <a:t>1 booklet (</a:t>
                      </a:r>
                      <a:r>
                        <a:rPr lang="en-US" sz="1200" u="none" strike="noStrike" dirty="0" smtClean="0">
                          <a:effectLst/>
                        </a:rPr>
                        <a:t>practical </a:t>
                      </a:r>
                      <a:r>
                        <a:rPr lang="en-US" sz="1200" u="none" strike="noStrike" dirty="0">
                          <a:effectLst/>
                        </a:rPr>
                        <a:t>guidelines) on sustainable development of lowland pastures in NENA region </a:t>
                      </a:r>
                      <a:endParaRPr lang="en-US" sz="1200" b="0" i="0" u="none" strike="noStrike" dirty="0">
                        <a:solidFill>
                          <a:srgbClr val="000000"/>
                        </a:solidFill>
                        <a:effectLst/>
                        <a:latin typeface="Calibri" panose="020F0502020204030204" pitchFamily="34" charset="0"/>
                      </a:endParaRPr>
                    </a:p>
                  </a:txBody>
                  <a:tcPr marL="5072" marR="5072" marT="5072" marB="0" anchor="ctr"/>
                </a:tc>
                <a:tc>
                  <a:txBody>
                    <a:bodyPr/>
                    <a:lstStyle/>
                    <a:p>
                      <a:pPr algn="ctr" fontAlgn="ctr"/>
                      <a:r>
                        <a:rPr lang="en-US" sz="1200" u="none" strike="noStrike" dirty="0" smtClean="0">
                          <a:effectLst/>
                        </a:rPr>
                        <a:t>60</a:t>
                      </a:r>
                      <a:r>
                        <a:rPr lang="en-US" sz="1200" u="none" strike="noStrike" dirty="0">
                          <a:effectLst/>
                        </a:rPr>
                        <a:t>%</a:t>
                      </a:r>
                      <a:endParaRPr lang="en-US" sz="1200" b="0" i="0" u="none" strike="noStrike" dirty="0">
                        <a:solidFill>
                          <a:srgbClr val="000000"/>
                        </a:solidFill>
                        <a:effectLst/>
                        <a:latin typeface="Calibri" panose="020F0502020204030204" pitchFamily="34" charset="0"/>
                      </a:endParaRPr>
                    </a:p>
                  </a:txBody>
                  <a:tcPr marL="5072" marR="5072" marT="5072" marB="0" anchor="ctr"/>
                </a:tc>
                <a:tc>
                  <a:txBody>
                    <a:bodyPr/>
                    <a:lstStyle/>
                    <a:p>
                      <a:pPr algn="ctr" fontAlgn="ctr"/>
                      <a:r>
                        <a:rPr lang="en-US" sz="1200" u="none" strike="noStrike">
                          <a:effectLst/>
                        </a:rPr>
                        <a:t>in progress</a:t>
                      </a:r>
                      <a:endParaRPr lang="en-US" sz="1200" b="0" i="0" u="none" strike="noStrike">
                        <a:solidFill>
                          <a:srgbClr val="000000"/>
                        </a:solidFill>
                        <a:effectLst/>
                        <a:latin typeface="Calibri" panose="020F0502020204030204" pitchFamily="34" charset="0"/>
                      </a:endParaRPr>
                    </a:p>
                  </a:txBody>
                  <a:tcPr marL="5072" marR="5072" marT="5072" marB="0" anchor="ctr"/>
                </a:tc>
              </a:tr>
              <a:tr h="440107">
                <a:tc>
                  <a:txBody>
                    <a:bodyPr/>
                    <a:lstStyle/>
                    <a:p>
                      <a:pPr algn="ctr" fontAlgn="ctr"/>
                      <a:r>
                        <a:rPr lang="en-US" sz="1200" u="none" strike="noStrike">
                          <a:effectLst/>
                        </a:rPr>
                        <a:t>6</a:t>
                      </a:r>
                      <a:endParaRPr lang="en-US" sz="1200" b="0" i="0" u="none" strike="noStrike">
                        <a:solidFill>
                          <a:srgbClr val="000000"/>
                        </a:solidFill>
                        <a:effectLst/>
                        <a:latin typeface="Calibri" panose="020F0502020204030204" pitchFamily="34" charset="0"/>
                      </a:endParaRPr>
                    </a:p>
                  </a:txBody>
                  <a:tcPr marL="5072" marR="5072" marT="5072" marB="0" anchor="ctr"/>
                </a:tc>
                <a:tc>
                  <a:txBody>
                    <a:bodyPr/>
                    <a:lstStyle/>
                    <a:p>
                      <a:pPr algn="l" fontAlgn="ctr"/>
                      <a:r>
                        <a:rPr lang="en-US" sz="1200" u="none" strike="noStrike" dirty="0">
                          <a:effectLst/>
                        </a:rPr>
                        <a:t>2 factsheets on sustainable rangeland management developed (Tunisia)</a:t>
                      </a:r>
                      <a:endParaRPr lang="en-US" sz="1200" b="0" i="0" u="none" strike="noStrike" dirty="0">
                        <a:solidFill>
                          <a:srgbClr val="000000"/>
                        </a:solidFill>
                        <a:effectLst/>
                        <a:latin typeface="Calibri" panose="020F0502020204030204" pitchFamily="34" charset="0"/>
                      </a:endParaRPr>
                    </a:p>
                  </a:txBody>
                  <a:tcPr marL="5072" marR="5072" marT="5072" marB="0" anchor="ctr"/>
                </a:tc>
                <a:tc>
                  <a:txBody>
                    <a:bodyPr/>
                    <a:lstStyle/>
                    <a:p>
                      <a:pPr algn="ctr" fontAlgn="ctr"/>
                      <a:r>
                        <a:rPr lang="en-US" sz="1200" u="none" strike="noStrike" dirty="0" smtClean="0">
                          <a:effectLst/>
                        </a:rPr>
                        <a:t>50</a:t>
                      </a:r>
                      <a:r>
                        <a:rPr lang="en-US" sz="1200" u="none" strike="noStrike" dirty="0">
                          <a:effectLst/>
                        </a:rPr>
                        <a:t>%</a:t>
                      </a:r>
                      <a:endParaRPr lang="en-US" sz="1200" b="0" i="0" u="none" strike="noStrike" dirty="0">
                        <a:solidFill>
                          <a:srgbClr val="000000"/>
                        </a:solidFill>
                        <a:effectLst/>
                        <a:latin typeface="Calibri" panose="020F0502020204030204" pitchFamily="34" charset="0"/>
                      </a:endParaRPr>
                    </a:p>
                  </a:txBody>
                  <a:tcPr marL="5072" marR="5072" marT="5072" marB="0" anchor="ctr"/>
                </a:tc>
                <a:tc>
                  <a:txBody>
                    <a:bodyPr/>
                    <a:lstStyle/>
                    <a:p>
                      <a:pPr algn="ctr" fontAlgn="ctr"/>
                      <a:r>
                        <a:rPr lang="en-US" sz="1200" u="none" strike="noStrike" dirty="0">
                          <a:effectLst/>
                        </a:rPr>
                        <a:t>in progress</a:t>
                      </a:r>
                      <a:endParaRPr lang="en-US" sz="1200" b="0" i="0" u="none" strike="noStrike" dirty="0">
                        <a:solidFill>
                          <a:srgbClr val="000000"/>
                        </a:solidFill>
                        <a:effectLst/>
                        <a:latin typeface="Calibri" panose="020F0502020204030204" pitchFamily="34" charset="0"/>
                      </a:endParaRPr>
                    </a:p>
                  </a:txBody>
                  <a:tcPr marL="5072" marR="5072" marT="5072" marB="0" anchor="ctr"/>
                </a:tc>
              </a:tr>
              <a:tr h="552838">
                <a:tc>
                  <a:txBody>
                    <a:bodyPr/>
                    <a:lstStyle/>
                    <a:p>
                      <a:pPr algn="ctr" fontAlgn="ctr"/>
                      <a:r>
                        <a:rPr lang="en-US" sz="1200" u="none" strike="noStrike">
                          <a:effectLst/>
                        </a:rPr>
                        <a:t>7</a:t>
                      </a:r>
                      <a:endParaRPr lang="en-US" sz="1200" b="0" i="0" u="none" strike="noStrike">
                        <a:solidFill>
                          <a:srgbClr val="000000"/>
                        </a:solidFill>
                        <a:effectLst/>
                        <a:latin typeface="Calibri" panose="020F0502020204030204" pitchFamily="34" charset="0"/>
                      </a:endParaRPr>
                    </a:p>
                  </a:txBody>
                  <a:tcPr marL="5072" marR="5072" marT="5072" marB="0" anchor="ctr"/>
                </a:tc>
                <a:tc>
                  <a:txBody>
                    <a:bodyPr/>
                    <a:lstStyle/>
                    <a:p>
                      <a:pPr algn="l" fontAlgn="ctr"/>
                      <a:r>
                        <a:rPr lang="en-US" sz="1200" u="none" strike="noStrike" dirty="0">
                          <a:effectLst/>
                        </a:rPr>
                        <a:t>1 blog on rangeland rehabilitation </a:t>
                      </a:r>
                      <a:r>
                        <a:rPr lang="en-US" sz="1200" u="none" strike="noStrike" dirty="0" smtClean="0">
                          <a:effectLst/>
                        </a:rPr>
                        <a:t>posted </a:t>
                      </a:r>
                      <a:r>
                        <a:rPr lang="en-US" sz="1200" u="none" strike="noStrike" dirty="0">
                          <a:effectLst/>
                        </a:rPr>
                        <a:t>online</a:t>
                      </a:r>
                      <a:endParaRPr lang="en-US" sz="1200" b="0" i="0" u="none" strike="noStrike" dirty="0">
                        <a:solidFill>
                          <a:srgbClr val="000000"/>
                        </a:solidFill>
                        <a:effectLst/>
                        <a:latin typeface="Calibri" panose="020F0502020204030204" pitchFamily="34" charset="0"/>
                      </a:endParaRPr>
                    </a:p>
                  </a:txBody>
                  <a:tcPr marL="5072" marR="5072" marT="5072" marB="0" anchor="ctr"/>
                </a:tc>
                <a:tc>
                  <a:txBody>
                    <a:bodyPr/>
                    <a:lstStyle/>
                    <a:p>
                      <a:pPr algn="ctr" fontAlgn="ctr"/>
                      <a:r>
                        <a:rPr lang="en-US" sz="1200" u="none" strike="noStrike">
                          <a:effectLst/>
                        </a:rPr>
                        <a:t>100%</a:t>
                      </a:r>
                      <a:endParaRPr lang="en-US" sz="1200" b="0" i="0" u="none" strike="noStrike">
                        <a:solidFill>
                          <a:srgbClr val="000000"/>
                        </a:solidFill>
                        <a:effectLst/>
                        <a:latin typeface="Calibri" panose="020F0502020204030204" pitchFamily="34" charset="0"/>
                      </a:endParaRPr>
                    </a:p>
                  </a:txBody>
                  <a:tcPr marL="5072" marR="5072" marT="5072" marB="0" anchor="ctr"/>
                </a:tc>
                <a:tc>
                  <a:txBody>
                    <a:bodyPr/>
                    <a:lstStyle/>
                    <a:p>
                      <a:pPr algn="ctr" fontAlgn="ctr"/>
                      <a:r>
                        <a:rPr lang="en-US" sz="1200" u="none" strike="noStrike" dirty="0" smtClean="0">
                          <a:effectLst/>
                        </a:rPr>
                        <a:t>Completed (possibility to do another one)</a:t>
                      </a:r>
                      <a:endParaRPr lang="en-US" sz="1200" b="0" i="0" u="none" strike="noStrike" dirty="0">
                        <a:solidFill>
                          <a:srgbClr val="000000"/>
                        </a:solidFill>
                        <a:effectLst/>
                        <a:latin typeface="Calibri" panose="020F0502020204030204" pitchFamily="34" charset="0"/>
                      </a:endParaRPr>
                    </a:p>
                  </a:txBody>
                  <a:tcPr marL="5072" marR="5072" marT="5072" marB="0" anchor="ctr"/>
                </a:tc>
              </a:tr>
            </a:tbl>
          </a:graphicData>
        </a:graphic>
      </p:graphicFrame>
    </p:spTree>
    <p:extLst>
      <p:ext uri="{BB962C8B-B14F-4D97-AF65-F5344CB8AC3E}">
        <p14:creationId xmlns:p14="http://schemas.microsoft.com/office/powerpoint/2010/main" val="7042460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16832" y="0"/>
            <a:ext cx="12192000"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el 2"/>
          <p:cNvSpPr>
            <a:spLocks noGrp="1"/>
          </p:cNvSpPr>
          <p:nvPr>
            <p:ph type="title"/>
          </p:nvPr>
        </p:nvSpPr>
        <p:spPr>
          <a:xfrm>
            <a:off x="234382" y="124324"/>
            <a:ext cx="8088068" cy="561975"/>
          </a:xfrm>
        </p:spPr>
        <p:txBody>
          <a:bodyPr/>
          <a:lstStyle/>
          <a:p>
            <a:pPr algn="l"/>
            <a:r>
              <a:rPr lang="de-DE" sz="3200" dirty="0" err="1" smtClean="0"/>
              <a:t>Testing</a:t>
            </a:r>
            <a:r>
              <a:rPr lang="de-DE" sz="3200" dirty="0" smtClean="0"/>
              <a:t> GHG </a:t>
            </a:r>
            <a:r>
              <a:rPr lang="de-DE" sz="3200" dirty="0" err="1" smtClean="0"/>
              <a:t>mitigation</a:t>
            </a:r>
            <a:r>
              <a:rPr lang="de-DE" sz="3200" dirty="0" smtClean="0"/>
              <a:t> </a:t>
            </a:r>
            <a:r>
              <a:rPr lang="de-DE" sz="3200" dirty="0" err="1" smtClean="0"/>
              <a:t>options</a:t>
            </a:r>
            <a:r>
              <a:rPr lang="de-DE" sz="3200" dirty="0" smtClean="0"/>
              <a:t/>
            </a:r>
            <a:br>
              <a:rPr lang="de-DE" sz="3200" dirty="0" smtClean="0"/>
            </a:br>
            <a:endParaRPr lang="de-DE" sz="2500" dirty="0"/>
          </a:p>
        </p:txBody>
      </p:sp>
      <p:sp>
        <p:nvSpPr>
          <p:cNvPr id="21" name="TextBox 46"/>
          <p:cNvSpPr txBox="1"/>
          <p:nvPr/>
        </p:nvSpPr>
        <p:spPr>
          <a:xfrm>
            <a:off x="387775" y="1352490"/>
            <a:ext cx="1785071" cy="523220"/>
          </a:xfrm>
          <a:prstGeom prst="rect">
            <a:avLst/>
          </a:prstGeom>
          <a:noFill/>
        </p:spPr>
        <p:txBody>
          <a:bodyPr wrap="square" rtlCol="0">
            <a:spAutoFit/>
          </a:bodyPr>
          <a:lstStyle/>
          <a:p>
            <a:pPr algn="ctr"/>
            <a:r>
              <a:rPr lang="en-US" sz="1400" b="1" dirty="0" smtClean="0">
                <a:solidFill>
                  <a:schemeClr val="bg1"/>
                </a:solidFill>
                <a:latin typeface="+mj-lt"/>
              </a:rPr>
              <a:t>Desertification and overgrazing</a:t>
            </a:r>
            <a:endParaRPr lang="en-US" sz="1400" b="1" dirty="0">
              <a:solidFill>
                <a:schemeClr val="bg1"/>
              </a:solidFill>
              <a:latin typeface="+mj-lt"/>
            </a:endParaRPr>
          </a:p>
        </p:txBody>
      </p:sp>
      <p:sp>
        <p:nvSpPr>
          <p:cNvPr id="2" name="TextBox 1"/>
          <p:cNvSpPr txBox="1"/>
          <p:nvPr/>
        </p:nvSpPr>
        <p:spPr bwMode="auto">
          <a:xfrm>
            <a:off x="8857184" y="6393657"/>
            <a:ext cx="245773" cy="502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p>
            <a:pPr algn="ctr">
              <a:lnSpc>
                <a:spcPts val="3200"/>
              </a:lnSpc>
            </a:pPr>
            <a:r>
              <a:rPr lang="en-US" sz="1000" dirty="0" smtClean="0"/>
              <a:t>1</a:t>
            </a:r>
          </a:p>
        </p:txBody>
      </p:sp>
      <p:sp>
        <p:nvSpPr>
          <p:cNvPr id="5" name="Rectangle 4"/>
          <p:cNvSpPr/>
          <p:nvPr/>
        </p:nvSpPr>
        <p:spPr>
          <a:xfrm>
            <a:off x="220213" y="1614100"/>
            <a:ext cx="11220929" cy="4632037"/>
          </a:xfrm>
          <a:prstGeom prst="rect">
            <a:avLst/>
          </a:prstGeom>
        </p:spPr>
        <p:txBody>
          <a:bodyPr wrap="square">
            <a:spAutoFit/>
          </a:bodyPr>
          <a:lstStyle/>
          <a:p>
            <a:pPr marL="0" marR="0">
              <a:spcBef>
                <a:spcPts val="0"/>
              </a:spcBef>
              <a:spcAft>
                <a:spcPts val="0"/>
              </a:spcAft>
            </a:pPr>
            <a:r>
              <a:rPr lang="en-US" sz="1400" b="1" dirty="0" smtClean="0">
                <a:ea typeface="Calibri" panose="020F0502020204030204" pitchFamily="34" charset="0"/>
                <a:cs typeface="Times New Roman" panose="02020603050405020304" pitchFamily="18" charset="0"/>
              </a:rPr>
              <a:t>CG </a:t>
            </a:r>
            <a:r>
              <a:rPr lang="en-US" sz="1400" b="1" dirty="0">
                <a:ea typeface="Calibri" panose="020F0502020204030204" pitchFamily="34" charset="0"/>
                <a:cs typeface="Times New Roman" panose="02020603050405020304" pitchFamily="18" charset="0"/>
              </a:rPr>
              <a:t>Center:      CIAT</a:t>
            </a:r>
          </a:p>
          <a:p>
            <a:pPr marL="0" marR="0">
              <a:spcBef>
                <a:spcPts val="0"/>
              </a:spcBef>
              <a:spcAft>
                <a:spcPts val="0"/>
              </a:spcAft>
            </a:pPr>
            <a:r>
              <a:rPr lang="en-US" sz="1400" dirty="0">
                <a:ea typeface="Calibri" panose="020F0502020204030204" pitchFamily="34" charset="0"/>
                <a:cs typeface="Times New Roman" panose="02020603050405020304" pitchFamily="18" charset="0"/>
              </a:rPr>
              <a:t>Livestock and Fish Flagship Name:</a:t>
            </a:r>
          </a:p>
          <a:p>
            <a:pPr marL="0" marR="0">
              <a:spcBef>
                <a:spcPts val="0"/>
              </a:spcBef>
              <a:spcAft>
                <a:spcPts val="0"/>
              </a:spcAft>
            </a:pPr>
            <a:r>
              <a:rPr lang="en-US" sz="1400" dirty="0">
                <a:ea typeface="Calibri" panose="020F0502020204030204" pitchFamily="34" charset="0"/>
                <a:cs typeface="Times New Roman" panose="02020603050405020304" pitchFamily="18" charset="0"/>
              </a:rPr>
              <a:t>Cluster of Activities No.       Cluster 2</a:t>
            </a:r>
          </a:p>
          <a:p>
            <a:pPr marL="228600" marR="0">
              <a:spcBef>
                <a:spcPts val="0"/>
              </a:spcBef>
              <a:spcAft>
                <a:spcPts val="600"/>
              </a:spcAft>
            </a:pPr>
            <a:r>
              <a:rPr lang="en-US" sz="1400" dirty="0">
                <a:ea typeface="Calibri" panose="020F0502020204030204" pitchFamily="34" charset="0"/>
                <a:cs typeface="Times New Roman" panose="02020603050405020304" pitchFamily="18" charset="0"/>
              </a:rPr>
              <a:t>Activity No:</a:t>
            </a:r>
          </a:p>
          <a:p>
            <a:pPr marL="457200" marR="0">
              <a:spcBef>
                <a:spcPts val="0"/>
              </a:spcBef>
              <a:spcAft>
                <a:spcPts val="0"/>
              </a:spcAft>
            </a:pPr>
            <a:r>
              <a:rPr lang="en-US" sz="1400" dirty="0">
                <a:ea typeface="Calibri" panose="020F0502020204030204" pitchFamily="34" charset="0"/>
                <a:cs typeface="Times New Roman" panose="02020603050405020304" pitchFamily="18" charset="0"/>
              </a:rPr>
              <a:t>Short title: GHG emission reductions</a:t>
            </a:r>
          </a:p>
          <a:p>
            <a:pPr marL="0" marR="0">
              <a:spcBef>
                <a:spcPts val="0"/>
              </a:spcBef>
              <a:spcAft>
                <a:spcPts val="0"/>
              </a:spcAft>
            </a:pPr>
            <a:r>
              <a:rPr lang="en-US" sz="1400" dirty="0">
                <a:ea typeface="Calibri" panose="020F0502020204030204" pitchFamily="34" charset="0"/>
                <a:cs typeface="Times New Roman" panose="02020603050405020304" pitchFamily="18" charset="0"/>
              </a:rPr>
              <a:t>Activity Leader:        </a:t>
            </a:r>
            <a:r>
              <a:rPr lang="en-US" sz="1400" dirty="0" smtClean="0">
                <a:ea typeface="Calibri" panose="020F0502020204030204" pitchFamily="34" charset="0"/>
                <a:cs typeface="Times New Roman" panose="02020603050405020304" pitchFamily="18" charset="0"/>
              </a:rPr>
              <a:t>An Notenbaert &amp; Jacobo Arango (Latin America)</a:t>
            </a:r>
          </a:p>
          <a:p>
            <a:pPr marL="0" marR="0">
              <a:spcBef>
                <a:spcPts val="0"/>
              </a:spcBef>
              <a:spcAft>
                <a:spcPts val="0"/>
              </a:spcAft>
            </a:pPr>
            <a:r>
              <a:rPr lang="en-US" sz="1400" dirty="0" smtClean="0">
                <a:ea typeface="Calibri" panose="020F0502020204030204" pitchFamily="34" charset="0"/>
                <a:cs typeface="Times New Roman" panose="02020603050405020304" pitchFamily="18" charset="0"/>
              </a:rPr>
              <a:t>Description</a:t>
            </a:r>
            <a:r>
              <a:rPr lang="en-US" sz="1400" dirty="0">
                <a:ea typeface="Calibri" panose="020F0502020204030204" pitchFamily="34" charset="0"/>
                <a:cs typeface="Times New Roman" panose="02020603050405020304" pitchFamily="18" charset="0"/>
              </a:rPr>
              <a:t>: Testing GHG mitigation </a:t>
            </a:r>
            <a:r>
              <a:rPr lang="en-US" sz="1400" dirty="0" smtClean="0">
                <a:ea typeface="Calibri" panose="020F0502020204030204" pitchFamily="34" charset="0"/>
                <a:cs typeface="Times New Roman" panose="02020603050405020304" pitchFamily="18" charset="0"/>
              </a:rPr>
              <a:t>options</a:t>
            </a:r>
          </a:p>
          <a:p>
            <a:pPr marL="0" marR="0">
              <a:spcBef>
                <a:spcPts val="0"/>
              </a:spcBef>
              <a:spcAft>
                <a:spcPts val="0"/>
              </a:spcAft>
            </a:pPr>
            <a:endParaRPr lang="en-US" sz="1400" dirty="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tabLst>
                <a:tab pos="457200" algn="l"/>
              </a:tabLst>
            </a:pPr>
            <a:r>
              <a:rPr lang="en-US" sz="1400" dirty="0">
                <a:ea typeface="Calibri" panose="020F0502020204030204" pitchFamily="34" charset="0"/>
                <a:cs typeface="Times New Roman" panose="02020603050405020304" pitchFamily="18" charset="0"/>
              </a:rPr>
              <a:t>Examination of soil health promoted by forage cultivation in relation with GHG emissions </a:t>
            </a:r>
            <a:r>
              <a:rPr lang="en-US" sz="1400" dirty="0" smtClean="0">
                <a:ea typeface="Calibri" panose="020F0502020204030204" pitchFamily="34" charset="0"/>
                <a:cs typeface="Times New Roman" panose="02020603050405020304" pitchFamily="18" charset="0"/>
              </a:rPr>
              <a:t> (Progress </a:t>
            </a:r>
            <a:r>
              <a:rPr lang="en-US" sz="1400" b="1" dirty="0" smtClean="0">
                <a:ea typeface="Calibri" panose="020F0502020204030204" pitchFamily="34" charset="0"/>
                <a:cs typeface="Times New Roman" panose="02020603050405020304" pitchFamily="18" charset="0"/>
              </a:rPr>
              <a:t>50%</a:t>
            </a:r>
            <a:r>
              <a:rPr lang="en-US" sz="1400" dirty="0" smtClean="0">
                <a:ea typeface="Calibri" panose="020F0502020204030204" pitchFamily="34" charset="0"/>
                <a:cs typeface="Times New Roman" panose="02020603050405020304" pitchFamily="18" charset="0"/>
              </a:rPr>
              <a:t>)</a:t>
            </a:r>
          </a:p>
          <a:p>
            <a:pPr marL="342900" indent="-342900">
              <a:spcBef>
                <a:spcPts val="0"/>
              </a:spcBef>
              <a:spcAft>
                <a:spcPts val="0"/>
              </a:spcAft>
              <a:buFont typeface="Symbol" panose="05050102010706020507" pitchFamily="18" charset="2"/>
              <a:buChar char=""/>
              <a:tabLst>
                <a:tab pos="457200" algn="l"/>
              </a:tabLst>
            </a:pPr>
            <a:r>
              <a:rPr lang="en-US" sz="1400" dirty="0" smtClean="0">
                <a:ea typeface="Calibri" panose="020F0502020204030204" pitchFamily="34" charset="0"/>
                <a:cs typeface="Times New Roman" panose="02020603050405020304" pitchFamily="18" charset="0"/>
              </a:rPr>
              <a:t>Methane</a:t>
            </a:r>
            <a:r>
              <a:rPr lang="en-US" sz="1400" dirty="0">
                <a:ea typeface="Calibri" panose="020F0502020204030204" pitchFamily="34" charset="0"/>
                <a:cs typeface="Times New Roman" panose="02020603050405020304" pitchFamily="18" charset="0"/>
              </a:rPr>
              <a:t>: screening of feed options in Nicaragua and Colombia to identify potential to reduce emission </a:t>
            </a:r>
            <a:r>
              <a:rPr lang="en-US" sz="1400" dirty="0" smtClean="0">
                <a:ea typeface="Calibri" panose="020F0502020204030204" pitchFamily="34" charset="0"/>
                <a:cs typeface="Times New Roman" panose="02020603050405020304" pitchFamily="18" charset="0"/>
              </a:rPr>
              <a:t>incubation</a:t>
            </a:r>
          </a:p>
          <a:p>
            <a:pPr>
              <a:spcBef>
                <a:spcPts val="0"/>
              </a:spcBef>
              <a:spcAft>
                <a:spcPts val="0"/>
              </a:spcAft>
              <a:tabLst>
                <a:tab pos="457200" algn="l"/>
              </a:tabLst>
            </a:pPr>
            <a:r>
              <a:rPr lang="en-US" sz="1400" dirty="0" smtClean="0">
                <a:ea typeface="Calibri" panose="020F0502020204030204" pitchFamily="34" charset="0"/>
                <a:cs typeface="Times New Roman" panose="02020603050405020304" pitchFamily="18" charset="0"/>
              </a:rPr>
              <a:t>         in vitro </a:t>
            </a:r>
            <a:r>
              <a:rPr lang="en-US" sz="1400" dirty="0">
                <a:ea typeface="Calibri" panose="020F0502020204030204" pitchFamily="34" charset="0"/>
                <a:cs typeface="Times New Roman" panose="02020603050405020304" pitchFamily="18" charset="0"/>
              </a:rPr>
              <a:t>(Progress </a:t>
            </a:r>
            <a:r>
              <a:rPr lang="en-US" sz="1400" b="1" dirty="0">
                <a:ea typeface="Calibri" panose="020F0502020204030204" pitchFamily="34" charset="0"/>
                <a:cs typeface="Times New Roman" panose="02020603050405020304" pitchFamily="18" charset="0"/>
              </a:rPr>
              <a:t>50%</a:t>
            </a:r>
            <a:r>
              <a:rPr lang="en-US" sz="1400" dirty="0">
                <a:ea typeface="Calibri" panose="020F0502020204030204" pitchFamily="34" charset="0"/>
                <a:cs typeface="Times New Roman" panose="02020603050405020304" pitchFamily="18" charset="0"/>
              </a:rPr>
              <a:t>)</a:t>
            </a:r>
          </a:p>
          <a:p>
            <a:pPr marL="342900" marR="0" lvl="0" indent="-342900">
              <a:spcBef>
                <a:spcPts val="0"/>
              </a:spcBef>
              <a:spcAft>
                <a:spcPts val="0"/>
              </a:spcAft>
              <a:buFont typeface="Symbol" panose="05050102010706020507" pitchFamily="18" charset="2"/>
              <a:buChar char=""/>
              <a:tabLst>
                <a:tab pos="457200" algn="l"/>
              </a:tabLst>
            </a:pPr>
            <a:endParaRPr lang="en-US" sz="1400" dirty="0" smtClean="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tabLst>
                <a:tab pos="457200" algn="l"/>
              </a:tabLst>
            </a:pPr>
            <a:endParaRPr lang="en-US" sz="1400" dirty="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tabLst>
                <a:tab pos="457200" algn="l"/>
              </a:tabLst>
            </a:pPr>
            <a:endParaRPr lang="en-US" sz="1400" dirty="0" smtClean="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tabLst>
                <a:tab pos="457200" algn="l"/>
              </a:tabLst>
            </a:pPr>
            <a:r>
              <a:rPr lang="en-US" sz="1400" dirty="0" smtClean="0">
                <a:ea typeface="Calibri" panose="020F0502020204030204" pitchFamily="34" charset="0"/>
                <a:cs typeface="Times New Roman" panose="02020603050405020304" pitchFamily="18" charset="0"/>
              </a:rPr>
              <a:t>List </a:t>
            </a:r>
            <a:r>
              <a:rPr lang="en-US" sz="1400" dirty="0">
                <a:ea typeface="Calibri" panose="020F0502020204030204" pitchFamily="34" charset="0"/>
                <a:cs typeface="Times New Roman" panose="02020603050405020304" pitchFamily="18" charset="0"/>
              </a:rPr>
              <a:t>of Outputs:        </a:t>
            </a:r>
            <a:endParaRPr lang="en-US" sz="1400" dirty="0" smtClean="0">
              <a:ea typeface="Calibri" panose="020F0502020204030204" pitchFamily="34" charset="0"/>
              <a:cs typeface="Times New Roman" panose="02020603050405020304" pitchFamily="18" charset="0"/>
            </a:endParaRPr>
          </a:p>
          <a:p>
            <a:pPr marR="0" lvl="0">
              <a:spcBef>
                <a:spcPts val="0"/>
              </a:spcBef>
              <a:spcAft>
                <a:spcPts val="0"/>
              </a:spcAft>
              <a:tabLst>
                <a:tab pos="457200" algn="l"/>
              </a:tabLst>
            </a:pPr>
            <a:r>
              <a:rPr lang="en-US" sz="1400" dirty="0">
                <a:ea typeface="Calibri" panose="020F0502020204030204" pitchFamily="34" charset="0"/>
                <a:cs typeface="Times New Roman" panose="02020603050405020304" pitchFamily="18" charset="0"/>
              </a:rPr>
              <a:t> </a:t>
            </a:r>
            <a:r>
              <a:rPr lang="en-US" sz="1400" dirty="0" smtClean="0">
                <a:ea typeface="Calibri" panose="020F0502020204030204" pitchFamily="34" charset="0"/>
                <a:cs typeface="Times New Roman" panose="02020603050405020304" pitchFamily="18" charset="0"/>
              </a:rPr>
              <a:t>     4</a:t>
            </a:r>
            <a:r>
              <a:rPr lang="en-US" sz="1400" dirty="0">
                <a:ea typeface="Calibri" panose="020F0502020204030204" pitchFamily="34" charset="0"/>
                <a:cs typeface="Times New Roman" panose="02020603050405020304" pitchFamily="18" charset="0"/>
              </a:rPr>
              <a:t>) Internal report on soil health promoted by cultivation of forages </a:t>
            </a:r>
            <a:r>
              <a:rPr lang="en-US" sz="1400" dirty="0" smtClean="0">
                <a:ea typeface="Calibri" panose="020F0502020204030204" pitchFamily="34" charset="0"/>
                <a:cs typeface="Times New Roman" panose="02020603050405020304" pitchFamily="18" charset="0"/>
              </a:rPr>
              <a:t>and emissions of N</a:t>
            </a:r>
            <a:r>
              <a:rPr lang="en-US" sz="1400" baseline="-25000" dirty="0" smtClean="0">
                <a:ea typeface="Calibri" panose="020F0502020204030204" pitchFamily="34" charset="0"/>
                <a:cs typeface="Times New Roman" panose="02020603050405020304" pitchFamily="18" charset="0"/>
              </a:rPr>
              <a:t>2</a:t>
            </a:r>
            <a:r>
              <a:rPr lang="en-US" sz="1400" dirty="0" smtClean="0">
                <a:ea typeface="Calibri" panose="020F0502020204030204" pitchFamily="34" charset="0"/>
                <a:cs typeface="Times New Roman" panose="02020603050405020304" pitchFamily="18" charset="0"/>
              </a:rPr>
              <a:t>O</a:t>
            </a:r>
            <a:endParaRPr lang="en-US" sz="1400" dirty="0">
              <a:ea typeface="Calibri" panose="020F0502020204030204" pitchFamily="34" charset="0"/>
              <a:cs typeface="Times New Roman" panose="02020603050405020304" pitchFamily="18" charset="0"/>
            </a:endParaRPr>
          </a:p>
          <a:p>
            <a:pPr marL="228600" marR="0">
              <a:spcBef>
                <a:spcPts val="0"/>
              </a:spcBef>
              <a:spcAft>
                <a:spcPts val="600"/>
              </a:spcAft>
            </a:pPr>
            <a:r>
              <a:rPr lang="en-US" sz="1400" dirty="0">
                <a:ea typeface="Calibri" panose="020F0502020204030204" pitchFamily="34" charset="0"/>
                <a:cs typeface="Times New Roman" panose="02020603050405020304" pitchFamily="18" charset="0"/>
              </a:rPr>
              <a:t>5) Blog on the most common feeds and forages in Nicaragua and emissions of N</a:t>
            </a:r>
            <a:r>
              <a:rPr lang="en-US" sz="1400" baseline="-25000" dirty="0">
                <a:ea typeface="Calibri" panose="020F0502020204030204" pitchFamily="34" charset="0"/>
                <a:cs typeface="Times New Roman" panose="02020603050405020304" pitchFamily="18" charset="0"/>
              </a:rPr>
              <a:t>2</a:t>
            </a:r>
            <a:r>
              <a:rPr lang="en-US" sz="1400" dirty="0">
                <a:ea typeface="Calibri" panose="020F0502020204030204" pitchFamily="34" charset="0"/>
                <a:cs typeface="Times New Roman" panose="02020603050405020304" pitchFamily="18" charset="0"/>
              </a:rPr>
              <a:t>O and CH</a:t>
            </a:r>
            <a:r>
              <a:rPr lang="en-US" sz="1400" baseline="-25000" dirty="0">
                <a:ea typeface="Calibri" panose="020F0502020204030204" pitchFamily="34" charset="0"/>
                <a:cs typeface="Times New Roman" panose="02020603050405020304" pitchFamily="18" charset="0"/>
              </a:rPr>
              <a:t>4</a:t>
            </a:r>
            <a:r>
              <a:rPr lang="en-US" sz="1400" dirty="0">
                <a:ea typeface="Calibri" panose="020F0502020204030204" pitchFamily="34" charset="0"/>
                <a:cs typeface="Times New Roman" panose="02020603050405020304" pitchFamily="18" charset="0"/>
              </a:rPr>
              <a:t> selected forages</a:t>
            </a:r>
          </a:p>
          <a:p>
            <a:pPr marL="0" marR="0">
              <a:spcBef>
                <a:spcPts val="0"/>
              </a:spcBef>
              <a:spcAft>
                <a:spcPts val="0"/>
              </a:spcAft>
            </a:pPr>
            <a:r>
              <a:rPr lang="en-US" sz="1400" dirty="0">
                <a:latin typeface="Arial" panose="020B0604020202020204" pitchFamily="34" charset="0"/>
                <a:ea typeface="Calibri" panose="020F0502020204030204" pitchFamily="34" charset="0"/>
                <a:cs typeface="Times New Roman" panose="02020603050405020304" pitchFamily="18" charset="0"/>
              </a:rPr>
              <a:t> </a:t>
            </a:r>
            <a:endParaRPr lang="en-US" sz="1400" dirty="0">
              <a:ea typeface="Calibri" panose="020F0502020204030204" pitchFamily="34" charset="0"/>
              <a:cs typeface="Times New Roman" panose="02020603050405020304" pitchFamily="18" charset="0"/>
            </a:endParaRPr>
          </a:p>
          <a:p>
            <a:pPr marL="0" marR="0">
              <a:spcBef>
                <a:spcPts val="0"/>
              </a:spcBef>
              <a:spcAft>
                <a:spcPts val="600"/>
              </a:spcAft>
            </a:pPr>
            <a:r>
              <a:rPr lang="en-US" sz="1400" dirty="0">
                <a:ea typeface="Calibri" panose="020F0502020204030204" pitchFamily="34" charset="0"/>
                <a:cs typeface="Times New Roman" panose="02020603050405020304" pitchFamily="18" charset="0"/>
              </a:rPr>
              <a:t>List of Gender-Related Outputs:         </a:t>
            </a:r>
            <a:endParaRPr lang="en-US" sz="1400" dirty="0" smtClean="0">
              <a:ea typeface="Calibri" panose="020F0502020204030204" pitchFamily="34" charset="0"/>
              <a:cs typeface="Times New Roman" panose="02020603050405020304" pitchFamily="18" charset="0"/>
            </a:endParaRPr>
          </a:p>
          <a:p>
            <a:pPr marL="342900" indent="-342900">
              <a:spcBef>
                <a:spcPts val="0"/>
              </a:spcBef>
              <a:spcAft>
                <a:spcPts val="0"/>
              </a:spcAft>
              <a:buFont typeface="Symbol" panose="05050102010706020507" pitchFamily="18" charset="2"/>
              <a:buChar char=""/>
              <a:tabLst>
                <a:tab pos="457200" algn="l"/>
              </a:tabLst>
            </a:pPr>
            <a:r>
              <a:rPr lang="en-US" sz="1400" dirty="0">
                <a:ea typeface="Calibri" panose="020F0502020204030204" pitchFamily="34" charset="0"/>
                <a:cs typeface="Times New Roman" panose="02020603050405020304" pitchFamily="18" charset="0"/>
              </a:rPr>
              <a:t> </a:t>
            </a:r>
            <a:r>
              <a:rPr lang="en-US" sz="1400" dirty="0" smtClean="0">
                <a:ea typeface="Calibri" panose="020F0502020204030204" pitchFamily="34" charset="0"/>
                <a:cs typeface="Times New Roman" panose="02020603050405020304" pitchFamily="18" charset="0"/>
              </a:rPr>
              <a:t>    2</a:t>
            </a:r>
            <a:r>
              <a:rPr lang="en-US" sz="1400" dirty="0">
                <a:ea typeface="Calibri" panose="020F0502020204030204" pitchFamily="34" charset="0"/>
                <a:cs typeface="Times New Roman" panose="02020603050405020304" pitchFamily="18" charset="0"/>
              </a:rPr>
              <a:t>) Characterization of feeding systems includes gender-disaggregated </a:t>
            </a:r>
            <a:r>
              <a:rPr lang="en-US" sz="1400" dirty="0" smtClean="0">
                <a:ea typeface="Calibri" panose="020F0502020204030204" pitchFamily="34" charset="0"/>
                <a:cs typeface="Times New Roman" panose="02020603050405020304" pitchFamily="18" charset="0"/>
              </a:rPr>
              <a:t>data </a:t>
            </a:r>
            <a:r>
              <a:rPr lang="en-US" sz="1400" dirty="0">
                <a:ea typeface="Calibri" panose="020F0502020204030204" pitchFamily="34" charset="0"/>
                <a:cs typeface="Times New Roman" panose="02020603050405020304" pitchFamily="18" charset="0"/>
              </a:rPr>
              <a:t>(Progress </a:t>
            </a:r>
            <a:r>
              <a:rPr lang="en-US" sz="1400" b="1" dirty="0">
                <a:ea typeface="Calibri" panose="020F0502020204030204" pitchFamily="34" charset="0"/>
                <a:cs typeface="Times New Roman" panose="02020603050405020304" pitchFamily="18" charset="0"/>
              </a:rPr>
              <a:t>50</a:t>
            </a:r>
            <a:r>
              <a:rPr lang="en-US" sz="1400" b="1" dirty="0" smtClean="0">
                <a:ea typeface="Calibri" panose="020F0502020204030204" pitchFamily="34" charset="0"/>
                <a:cs typeface="Times New Roman" panose="02020603050405020304" pitchFamily="18" charset="0"/>
              </a:rPr>
              <a:t>%</a:t>
            </a:r>
            <a:r>
              <a:rPr lang="en-US" sz="1400" dirty="0" smtClean="0">
                <a:ea typeface="Calibri" panose="020F0502020204030204" pitchFamily="34" charset="0"/>
                <a:cs typeface="Times New Roman" panose="02020603050405020304" pitchFamily="18" charset="0"/>
              </a:rPr>
              <a:t>)</a:t>
            </a:r>
            <a:r>
              <a:rPr lang="en-US" sz="1400" dirty="0">
                <a:latin typeface="Arial" panose="020B0604020202020204" pitchFamily="34" charset="0"/>
                <a:ea typeface="Calibri" panose="020F0502020204030204" pitchFamily="34" charset="0"/>
                <a:cs typeface="Times New Roman" panose="02020603050405020304" pitchFamily="18" charset="0"/>
              </a:rPr>
              <a:t> </a:t>
            </a:r>
            <a:endParaRPr lang="en-US" sz="14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68049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234382" y="124324"/>
            <a:ext cx="8088068" cy="561975"/>
          </a:xfrm>
        </p:spPr>
        <p:txBody>
          <a:bodyPr/>
          <a:lstStyle/>
          <a:p>
            <a:pPr algn="l"/>
            <a:r>
              <a:rPr lang="de-DE" sz="3200" dirty="0" err="1" smtClean="0">
                <a:solidFill>
                  <a:schemeClr val="bg1"/>
                </a:solidFill>
              </a:rPr>
              <a:t>Testing</a:t>
            </a:r>
            <a:r>
              <a:rPr lang="de-DE" sz="3200" dirty="0" smtClean="0">
                <a:solidFill>
                  <a:schemeClr val="bg1"/>
                </a:solidFill>
              </a:rPr>
              <a:t> GHG </a:t>
            </a:r>
            <a:r>
              <a:rPr lang="de-DE" sz="3200" dirty="0" err="1" smtClean="0">
                <a:solidFill>
                  <a:schemeClr val="bg1"/>
                </a:solidFill>
              </a:rPr>
              <a:t>mitigation</a:t>
            </a:r>
            <a:r>
              <a:rPr lang="de-DE" sz="3200" dirty="0" smtClean="0">
                <a:solidFill>
                  <a:schemeClr val="bg1"/>
                </a:solidFill>
              </a:rPr>
              <a:t> </a:t>
            </a:r>
            <a:r>
              <a:rPr lang="de-DE" sz="3200" dirty="0" err="1" smtClean="0">
                <a:solidFill>
                  <a:schemeClr val="bg1"/>
                </a:solidFill>
              </a:rPr>
              <a:t>options</a:t>
            </a:r>
            <a:r>
              <a:rPr lang="de-DE" sz="3200" dirty="0" smtClean="0">
                <a:solidFill>
                  <a:schemeClr val="bg1"/>
                </a:solidFill>
              </a:rPr>
              <a:t/>
            </a:r>
            <a:br>
              <a:rPr lang="de-DE" sz="3200" dirty="0" smtClean="0">
                <a:solidFill>
                  <a:schemeClr val="bg1"/>
                </a:solidFill>
              </a:rPr>
            </a:br>
            <a:endParaRPr lang="de-DE" sz="2500" dirty="0">
              <a:solidFill>
                <a:schemeClr val="bg1"/>
              </a:solidFill>
            </a:endParaRPr>
          </a:p>
        </p:txBody>
      </p:sp>
      <p:sp>
        <p:nvSpPr>
          <p:cNvPr id="21" name="TextBox 46"/>
          <p:cNvSpPr txBox="1"/>
          <p:nvPr/>
        </p:nvSpPr>
        <p:spPr>
          <a:xfrm>
            <a:off x="387775" y="1352490"/>
            <a:ext cx="1785071" cy="523220"/>
          </a:xfrm>
          <a:prstGeom prst="rect">
            <a:avLst/>
          </a:prstGeom>
          <a:noFill/>
        </p:spPr>
        <p:txBody>
          <a:bodyPr wrap="square" rtlCol="0">
            <a:spAutoFit/>
          </a:bodyPr>
          <a:lstStyle/>
          <a:p>
            <a:pPr algn="ctr"/>
            <a:r>
              <a:rPr lang="en-US" sz="1400" b="1" dirty="0" smtClean="0">
                <a:solidFill>
                  <a:schemeClr val="bg1"/>
                </a:solidFill>
                <a:latin typeface="+mj-lt"/>
              </a:rPr>
              <a:t>Desertification and overgrazing</a:t>
            </a:r>
            <a:endParaRPr lang="en-US" sz="1400" b="1" dirty="0">
              <a:solidFill>
                <a:schemeClr val="bg1"/>
              </a:solidFill>
              <a:latin typeface="+mj-lt"/>
            </a:endParaRPr>
          </a:p>
        </p:txBody>
      </p:sp>
      <p:sp>
        <p:nvSpPr>
          <p:cNvPr id="2" name="TextBox 1"/>
          <p:cNvSpPr txBox="1"/>
          <p:nvPr/>
        </p:nvSpPr>
        <p:spPr bwMode="auto">
          <a:xfrm>
            <a:off x="8857184" y="6393657"/>
            <a:ext cx="245773" cy="502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p>
            <a:pPr algn="ctr">
              <a:lnSpc>
                <a:spcPts val="3200"/>
              </a:lnSpc>
            </a:pPr>
            <a:r>
              <a:rPr lang="en-US" sz="1000" dirty="0" smtClean="0"/>
              <a:t>1</a:t>
            </a:r>
          </a:p>
        </p:txBody>
      </p:sp>
      <p:sp>
        <p:nvSpPr>
          <p:cNvPr id="5" name="Rectangle 4"/>
          <p:cNvSpPr/>
          <p:nvPr/>
        </p:nvSpPr>
        <p:spPr>
          <a:xfrm>
            <a:off x="220213" y="1614100"/>
            <a:ext cx="11220929" cy="5124480"/>
          </a:xfrm>
          <a:prstGeom prst="rect">
            <a:avLst/>
          </a:prstGeom>
        </p:spPr>
        <p:txBody>
          <a:bodyPr wrap="square">
            <a:spAutoFit/>
          </a:bodyPr>
          <a:lstStyle/>
          <a:p>
            <a:pPr marL="0" marR="0">
              <a:spcBef>
                <a:spcPts val="0"/>
              </a:spcBef>
              <a:spcAft>
                <a:spcPts val="0"/>
              </a:spcAft>
            </a:pPr>
            <a:r>
              <a:rPr lang="en-US" sz="1400" b="1" dirty="0" smtClean="0">
                <a:ea typeface="Calibri" panose="020F0502020204030204" pitchFamily="34" charset="0"/>
                <a:cs typeface="Times New Roman" panose="02020603050405020304" pitchFamily="18" charset="0"/>
              </a:rPr>
              <a:t>CG </a:t>
            </a:r>
            <a:r>
              <a:rPr lang="en-US" sz="1400" b="1" dirty="0">
                <a:ea typeface="Calibri" panose="020F0502020204030204" pitchFamily="34" charset="0"/>
                <a:cs typeface="Times New Roman" panose="02020603050405020304" pitchFamily="18" charset="0"/>
              </a:rPr>
              <a:t>Center:      </a:t>
            </a:r>
            <a:r>
              <a:rPr lang="en-US" sz="1400" b="1" dirty="0" smtClean="0">
                <a:ea typeface="Calibri" panose="020F0502020204030204" pitchFamily="34" charset="0"/>
                <a:cs typeface="Times New Roman" panose="02020603050405020304" pitchFamily="18" charset="0"/>
              </a:rPr>
              <a:t>ILRI</a:t>
            </a:r>
            <a:endParaRPr lang="en-US" sz="1400" b="1" dirty="0">
              <a:ea typeface="Calibri" panose="020F0502020204030204" pitchFamily="34" charset="0"/>
              <a:cs typeface="Times New Roman" panose="02020603050405020304" pitchFamily="18" charset="0"/>
            </a:endParaRPr>
          </a:p>
          <a:p>
            <a:pPr marL="0" marR="0">
              <a:spcBef>
                <a:spcPts val="0"/>
              </a:spcBef>
              <a:spcAft>
                <a:spcPts val="0"/>
              </a:spcAft>
            </a:pPr>
            <a:r>
              <a:rPr lang="en-US" sz="1400" dirty="0">
                <a:ea typeface="Calibri" panose="020F0502020204030204" pitchFamily="34" charset="0"/>
                <a:cs typeface="Times New Roman" panose="02020603050405020304" pitchFamily="18" charset="0"/>
              </a:rPr>
              <a:t>Livestock and Fish Flagship Name:</a:t>
            </a:r>
          </a:p>
          <a:p>
            <a:pPr marL="0" marR="0">
              <a:spcBef>
                <a:spcPts val="0"/>
              </a:spcBef>
              <a:spcAft>
                <a:spcPts val="0"/>
              </a:spcAft>
            </a:pPr>
            <a:r>
              <a:rPr lang="en-US" sz="1400" dirty="0">
                <a:ea typeface="Calibri" panose="020F0502020204030204" pitchFamily="34" charset="0"/>
                <a:cs typeface="Times New Roman" panose="02020603050405020304" pitchFamily="18" charset="0"/>
              </a:rPr>
              <a:t>Cluster of Activities No.       Cluster 2</a:t>
            </a:r>
          </a:p>
          <a:p>
            <a:pPr marL="228600" marR="0">
              <a:spcBef>
                <a:spcPts val="0"/>
              </a:spcBef>
              <a:spcAft>
                <a:spcPts val="600"/>
              </a:spcAft>
            </a:pPr>
            <a:r>
              <a:rPr lang="en-US" sz="1400" dirty="0">
                <a:ea typeface="Calibri" panose="020F0502020204030204" pitchFamily="34" charset="0"/>
                <a:cs typeface="Times New Roman" panose="02020603050405020304" pitchFamily="18" charset="0"/>
              </a:rPr>
              <a:t>Activity No:</a:t>
            </a:r>
          </a:p>
          <a:p>
            <a:pPr marL="457200" marR="0">
              <a:spcBef>
                <a:spcPts val="0"/>
              </a:spcBef>
              <a:spcAft>
                <a:spcPts val="0"/>
              </a:spcAft>
            </a:pPr>
            <a:r>
              <a:rPr lang="en-US" sz="1400" dirty="0">
                <a:ea typeface="Calibri" panose="020F0502020204030204" pitchFamily="34" charset="0"/>
                <a:cs typeface="Times New Roman" panose="02020603050405020304" pitchFamily="18" charset="0"/>
              </a:rPr>
              <a:t>Short title: </a:t>
            </a:r>
            <a:r>
              <a:rPr lang="en-US" sz="1400" dirty="0" smtClean="0">
                <a:ea typeface="Calibri" panose="020F0502020204030204" pitchFamily="34" charset="0"/>
                <a:cs typeface="Times New Roman" panose="02020603050405020304" pitchFamily="18" charset="0"/>
              </a:rPr>
              <a:t>Quantifying GHG emissions from livestock and manure (baselining), testing of mitigation options</a:t>
            </a:r>
            <a:endParaRPr lang="en-US" sz="1400" dirty="0">
              <a:ea typeface="Calibri" panose="020F0502020204030204" pitchFamily="34" charset="0"/>
              <a:cs typeface="Times New Roman" panose="02020603050405020304" pitchFamily="18" charset="0"/>
            </a:endParaRPr>
          </a:p>
          <a:p>
            <a:pPr marL="0" marR="0">
              <a:spcBef>
                <a:spcPts val="0"/>
              </a:spcBef>
              <a:spcAft>
                <a:spcPts val="0"/>
              </a:spcAft>
            </a:pPr>
            <a:r>
              <a:rPr lang="en-US" sz="1400" dirty="0">
                <a:ea typeface="Calibri" panose="020F0502020204030204" pitchFamily="34" charset="0"/>
                <a:cs typeface="Times New Roman" panose="02020603050405020304" pitchFamily="18" charset="0"/>
              </a:rPr>
              <a:t>Activity Leader:        </a:t>
            </a:r>
            <a:r>
              <a:rPr lang="en-US" sz="1400" dirty="0" smtClean="0">
                <a:ea typeface="Calibri" panose="020F0502020204030204" pitchFamily="34" charset="0"/>
                <a:cs typeface="Times New Roman" panose="02020603050405020304" pitchFamily="18" charset="0"/>
              </a:rPr>
              <a:t>Lutz Merbold, John Patrick Goopy, David </a:t>
            </a:r>
            <a:r>
              <a:rPr lang="en-US" sz="1400" dirty="0" err="1" smtClean="0">
                <a:ea typeface="Calibri" panose="020F0502020204030204" pitchFamily="34" charset="0"/>
                <a:cs typeface="Times New Roman" panose="02020603050405020304" pitchFamily="18" charset="0"/>
              </a:rPr>
              <a:t>Pelster</a:t>
            </a:r>
            <a:r>
              <a:rPr lang="en-US" sz="1400" dirty="0" smtClean="0">
                <a:ea typeface="Calibri" panose="020F0502020204030204" pitchFamily="34" charset="0"/>
                <a:cs typeface="Times New Roman" panose="02020603050405020304" pitchFamily="18" charset="0"/>
              </a:rPr>
              <a:t>, Klaus </a:t>
            </a:r>
            <a:r>
              <a:rPr lang="en-US" sz="1400" dirty="0" err="1" smtClean="0">
                <a:ea typeface="Calibri" panose="020F0502020204030204" pitchFamily="34" charset="0"/>
                <a:cs typeface="Times New Roman" panose="02020603050405020304" pitchFamily="18" charset="0"/>
              </a:rPr>
              <a:t>Butterbach-Bahl</a:t>
            </a:r>
            <a:r>
              <a:rPr lang="en-US" sz="1400" dirty="0" smtClean="0">
                <a:ea typeface="Calibri" panose="020F0502020204030204" pitchFamily="34" charset="0"/>
                <a:cs typeface="Times New Roman" panose="02020603050405020304" pitchFamily="18" charset="0"/>
              </a:rPr>
              <a:t> &amp; the </a:t>
            </a:r>
            <a:r>
              <a:rPr lang="en-US" sz="1400" dirty="0" err="1" smtClean="0">
                <a:ea typeface="Calibri" panose="020F0502020204030204" pitchFamily="34" charset="0"/>
                <a:cs typeface="Times New Roman" panose="02020603050405020304" pitchFamily="18" charset="0"/>
              </a:rPr>
              <a:t>Mazingira</a:t>
            </a:r>
            <a:r>
              <a:rPr lang="en-US" sz="1400" dirty="0" smtClean="0">
                <a:ea typeface="Calibri" panose="020F0502020204030204" pitchFamily="34" charset="0"/>
                <a:cs typeface="Times New Roman" panose="02020603050405020304" pitchFamily="18" charset="0"/>
              </a:rPr>
              <a:t> Team</a:t>
            </a:r>
          </a:p>
          <a:p>
            <a:pPr marL="0" marR="0">
              <a:spcBef>
                <a:spcPts val="0"/>
              </a:spcBef>
              <a:spcAft>
                <a:spcPts val="0"/>
              </a:spcAft>
            </a:pPr>
            <a:r>
              <a:rPr lang="en-US" sz="1400" dirty="0" smtClean="0">
                <a:ea typeface="Calibri" panose="020F0502020204030204" pitchFamily="34" charset="0"/>
                <a:cs typeface="Times New Roman" panose="02020603050405020304" pitchFamily="18" charset="0"/>
              </a:rPr>
              <a:t>Description</a:t>
            </a:r>
            <a:r>
              <a:rPr lang="en-US" sz="1400" dirty="0">
                <a:ea typeface="Calibri" panose="020F0502020204030204" pitchFamily="34" charset="0"/>
                <a:cs typeface="Times New Roman" panose="02020603050405020304" pitchFamily="18" charset="0"/>
              </a:rPr>
              <a:t>: </a:t>
            </a:r>
            <a:r>
              <a:rPr lang="en-US" sz="1400" dirty="0" smtClean="0">
                <a:ea typeface="Calibri" panose="020F0502020204030204" pitchFamily="34" charset="0"/>
                <a:cs typeface="Times New Roman" panose="02020603050405020304" pitchFamily="18" charset="0"/>
              </a:rPr>
              <a:t>Assess </a:t>
            </a:r>
            <a:r>
              <a:rPr lang="en-US" sz="1400" dirty="0">
                <a:ea typeface="Calibri" panose="020F0502020204030204" pitchFamily="34" charset="0"/>
                <a:cs typeface="Times New Roman" panose="02020603050405020304" pitchFamily="18" charset="0"/>
              </a:rPr>
              <a:t>GHG </a:t>
            </a:r>
            <a:r>
              <a:rPr lang="en-US" sz="1400" dirty="0" smtClean="0">
                <a:ea typeface="Calibri" panose="020F0502020204030204" pitchFamily="34" charset="0"/>
                <a:cs typeface="Times New Roman" panose="02020603050405020304" pitchFamily="18" charset="0"/>
              </a:rPr>
              <a:t>emissions from feeds and manure management</a:t>
            </a:r>
          </a:p>
          <a:p>
            <a:pPr marL="0" marR="0">
              <a:spcBef>
                <a:spcPts val="0"/>
              </a:spcBef>
              <a:spcAft>
                <a:spcPts val="0"/>
              </a:spcAft>
            </a:pPr>
            <a:endParaRPr lang="en-US" sz="1400" dirty="0">
              <a:ea typeface="Calibri" panose="020F0502020204030204" pitchFamily="34" charset="0"/>
              <a:cs typeface="Times New Roman" panose="02020603050405020304" pitchFamily="18" charset="0"/>
            </a:endParaRPr>
          </a:p>
          <a:p>
            <a:pPr marL="342900" indent="-342900">
              <a:spcBef>
                <a:spcPts val="0"/>
              </a:spcBef>
              <a:spcAft>
                <a:spcPts val="0"/>
              </a:spcAft>
              <a:buFont typeface="Symbol" panose="05050102010706020507" pitchFamily="18" charset="2"/>
              <a:buChar char=""/>
              <a:tabLst>
                <a:tab pos="457200" algn="l"/>
              </a:tabLst>
            </a:pPr>
            <a:r>
              <a:rPr lang="en-US" sz="1400" dirty="0" smtClean="0">
                <a:ea typeface="Calibri" panose="020F0502020204030204" pitchFamily="34" charset="0"/>
                <a:cs typeface="Times New Roman" panose="02020603050405020304" pitchFamily="18" charset="0"/>
              </a:rPr>
              <a:t>Testing Manure management options in situ </a:t>
            </a:r>
            <a:r>
              <a:rPr lang="mr-IN" sz="1400" dirty="0" smtClean="0">
                <a:ea typeface="Calibri" panose="020F0502020204030204" pitchFamily="34" charset="0"/>
                <a:cs typeface="Times New Roman" panose="02020603050405020304" pitchFamily="18" charset="0"/>
              </a:rPr>
              <a:t>–</a:t>
            </a:r>
            <a:r>
              <a:rPr lang="en-US" sz="1400" dirty="0" smtClean="0">
                <a:ea typeface="Calibri" panose="020F0502020204030204" pitchFamily="34" charset="0"/>
                <a:cs typeface="Times New Roman" panose="02020603050405020304" pitchFamily="18" charset="0"/>
              </a:rPr>
              <a:t> quantifying emissions in the lab and relate these to findings in the </a:t>
            </a:r>
          </a:p>
          <a:p>
            <a:pPr>
              <a:spcBef>
                <a:spcPts val="0"/>
              </a:spcBef>
              <a:spcAft>
                <a:spcPts val="0"/>
              </a:spcAft>
              <a:tabLst>
                <a:tab pos="457200" algn="l"/>
              </a:tabLst>
            </a:pPr>
            <a:r>
              <a:rPr lang="en-US" sz="1400" dirty="0">
                <a:ea typeface="Calibri" panose="020F0502020204030204" pitchFamily="34" charset="0"/>
                <a:cs typeface="Times New Roman" panose="02020603050405020304" pitchFamily="18" charset="0"/>
              </a:rPr>
              <a:t> </a:t>
            </a:r>
            <a:r>
              <a:rPr lang="en-US" sz="1400" dirty="0" smtClean="0">
                <a:ea typeface="Calibri" panose="020F0502020204030204" pitchFamily="34" charset="0"/>
                <a:cs typeface="Times New Roman" panose="02020603050405020304" pitchFamily="18" charset="0"/>
              </a:rPr>
              <a:t>        field </a:t>
            </a:r>
            <a:r>
              <a:rPr lang="mr-IN" sz="1400" dirty="0" smtClean="0">
                <a:ea typeface="Calibri" panose="020F0502020204030204" pitchFamily="34" charset="0"/>
                <a:cs typeface="Times New Roman" panose="02020603050405020304" pitchFamily="18" charset="0"/>
              </a:rPr>
              <a:t>–</a:t>
            </a:r>
            <a:r>
              <a:rPr lang="en-US" sz="1400" dirty="0" smtClean="0">
                <a:ea typeface="Calibri" panose="020F0502020204030204" pitchFamily="34" charset="0"/>
                <a:cs typeface="Times New Roman" panose="02020603050405020304" pitchFamily="18" charset="0"/>
              </a:rPr>
              <a:t> field assessment has been done, lab assessment starts now 3months - </a:t>
            </a:r>
            <a:r>
              <a:rPr lang="en-US" sz="1400" b="1" dirty="0" smtClean="0">
                <a:ea typeface="Calibri" panose="020F0502020204030204" pitchFamily="34" charset="0"/>
                <a:cs typeface="Times New Roman" panose="02020603050405020304" pitchFamily="18" charset="0"/>
              </a:rPr>
              <a:t>(progress </a:t>
            </a:r>
            <a:r>
              <a:rPr lang="en-US" sz="1400" b="1" dirty="0">
                <a:ea typeface="Calibri" panose="020F0502020204030204" pitchFamily="34" charset="0"/>
                <a:cs typeface="Times New Roman" panose="02020603050405020304" pitchFamily="18" charset="0"/>
              </a:rPr>
              <a:t>50</a:t>
            </a:r>
            <a:r>
              <a:rPr lang="en-US" sz="1400" b="1" dirty="0" smtClean="0">
                <a:ea typeface="Calibri" panose="020F0502020204030204" pitchFamily="34" charset="0"/>
                <a:cs typeface="Times New Roman" panose="02020603050405020304" pitchFamily="18" charset="0"/>
              </a:rPr>
              <a:t>%)</a:t>
            </a:r>
          </a:p>
          <a:p>
            <a:pPr marL="342900" marR="0" lvl="0" indent="-342900">
              <a:spcBef>
                <a:spcPts val="0"/>
              </a:spcBef>
              <a:spcAft>
                <a:spcPts val="0"/>
              </a:spcAft>
              <a:buFont typeface="Symbol" panose="05050102010706020507" pitchFamily="18" charset="2"/>
              <a:buChar char=""/>
              <a:tabLst>
                <a:tab pos="457200" algn="l"/>
              </a:tabLst>
            </a:pPr>
            <a:r>
              <a:rPr lang="en-US" sz="1400" dirty="0" smtClean="0">
                <a:ea typeface="Calibri" panose="020F0502020204030204" pitchFamily="34" charset="0"/>
                <a:cs typeface="Times New Roman" panose="02020603050405020304" pitchFamily="18" charset="0"/>
              </a:rPr>
              <a:t>Assessing GHG emissions from </a:t>
            </a:r>
            <a:r>
              <a:rPr lang="en-US" sz="1400" dirty="0" err="1" smtClean="0">
                <a:ea typeface="Calibri" panose="020F0502020204030204" pitchFamily="34" charset="0"/>
                <a:cs typeface="Times New Roman" panose="02020603050405020304" pitchFamily="18" charset="0"/>
              </a:rPr>
              <a:t>bioslurry</a:t>
            </a:r>
            <a:r>
              <a:rPr lang="en-US" sz="1400" dirty="0" smtClean="0">
                <a:ea typeface="Calibri" panose="020F0502020204030204" pitchFamily="34" charset="0"/>
                <a:cs typeface="Times New Roman" panose="02020603050405020304" pitchFamily="18" charset="0"/>
              </a:rPr>
              <a:t> compared to manure, experiments are running </a:t>
            </a:r>
            <a:r>
              <a:rPr lang="mr-IN" sz="1400" dirty="0" smtClean="0">
                <a:ea typeface="Calibri" panose="020F0502020204030204" pitchFamily="34" charset="0"/>
                <a:cs typeface="Times New Roman" panose="02020603050405020304" pitchFamily="18" charset="0"/>
              </a:rPr>
              <a:t>–</a:t>
            </a:r>
            <a:r>
              <a:rPr lang="en-US" sz="1400" dirty="0" smtClean="0">
                <a:ea typeface="Calibri" panose="020F0502020204030204" pitchFamily="34" charset="0"/>
                <a:cs typeface="Times New Roman" panose="02020603050405020304" pitchFamily="18" charset="0"/>
              </a:rPr>
              <a:t> </a:t>
            </a:r>
            <a:r>
              <a:rPr lang="en-US" sz="1400" b="1" dirty="0" smtClean="0">
                <a:ea typeface="Calibri" panose="020F0502020204030204" pitchFamily="34" charset="0"/>
                <a:cs typeface="Times New Roman" panose="02020603050405020304" pitchFamily="18" charset="0"/>
              </a:rPr>
              <a:t>(progress 25%)</a:t>
            </a:r>
            <a:endParaRPr lang="en-US" sz="1400" b="1" dirty="0">
              <a:ea typeface="Calibri" panose="020F0502020204030204" pitchFamily="34" charset="0"/>
              <a:cs typeface="Times New Roman" panose="02020603050405020304" pitchFamily="18" charset="0"/>
            </a:endParaRPr>
          </a:p>
          <a:p>
            <a:pPr marL="342900" indent="-342900">
              <a:spcBef>
                <a:spcPts val="0"/>
              </a:spcBef>
              <a:spcAft>
                <a:spcPts val="0"/>
              </a:spcAft>
              <a:buFont typeface="Symbol" panose="05050102010706020507" pitchFamily="18" charset="2"/>
              <a:buChar char=""/>
              <a:tabLst>
                <a:tab pos="457200" algn="l"/>
              </a:tabLst>
            </a:pPr>
            <a:r>
              <a:rPr lang="en-US" sz="1400" dirty="0" smtClean="0">
                <a:ea typeface="Calibri" panose="020F0502020204030204" pitchFamily="34" charset="0"/>
                <a:cs typeface="Times New Roman" panose="02020603050405020304" pitchFamily="18" charset="0"/>
              </a:rPr>
              <a:t>Assessing baseline GHG emissions from smallholder farms </a:t>
            </a:r>
            <a:r>
              <a:rPr lang="en-US" sz="1400" b="1" dirty="0" smtClean="0">
                <a:ea typeface="Calibri" panose="020F0502020204030204" pitchFamily="34" charset="0"/>
                <a:cs typeface="Times New Roman" panose="02020603050405020304" pitchFamily="18" charset="0"/>
              </a:rPr>
              <a:t>(completed) </a:t>
            </a:r>
            <a:r>
              <a:rPr lang="en-US" sz="1400" dirty="0">
                <a:ea typeface="Calibri" panose="020F0502020204030204" pitchFamily="34" charset="0"/>
                <a:cs typeface="Times New Roman" panose="02020603050405020304" pitchFamily="18" charset="0"/>
              </a:rPr>
              <a:t>and other ag. </a:t>
            </a:r>
            <a:r>
              <a:rPr lang="en-US" sz="1400" dirty="0" smtClean="0">
                <a:ea typeface="Calibri" panose="020F0502020204030204" pitchFamily="34" charset="0"/>
                <a:cs typeface="Times New Roman" panose="02020603050405020304" pitchFamily="18" charset="0"/>
              </a:rPr>
              <a:t>Systems</a:t>
            </a:r>
          </a:p>
          <a:p>
            <a:pPr>
              <a:spcBef>
                <a:spcPts val="0"/>
              </a:spcBef>
              <a:spcAft>
                <a:spcPts val="0"/>
              </a:spcAft>
              <a:tabLst>
                <a:tab pos="457200" algn="l"/>
              </a:tabLst>
            </a:pPr>
            <a:r>
              <a:rPr lang="en-US" sz="1400" b="1" dirty="0" smtClean="0">
                <a:ea typeface="Calibri" panose="020F0502020204030204" pitchFamily="34" charset="0"/>
                <a:cs typeface="Times New Roman" panose="02020603050405020304" pitchFamily="18" charset="0"/>
              </a:rPr>
              <a:t>	(ongoing and for 2018)</a:t>
            </a:r>
          </a:p>
          <a:p>
            <a:pPr marL="342900" lvl="0" indent="-342900">
              <a:spcBef>
                <a:spcPts val="0"/>
              </a:spcBef>
              <a:spcAft>
                <a:spcPts val="0"/>
              </a:spcAft>
              <a:buFont typeface="Symbol" panose="05050102010706020507" pitchFamily="18" charset="2"/>
              <a:buChar char=""/>
              <a:tabLst>
                <a:tab pos="457200" algn="l"/>
              </a:tabLst>
            </a:pPr>
            <a:r>
              <a:rPr lang="en-US" sz="1400" dirty="0">
                <a:ea typeface="Calibri" panose="020F0502020204030204" pitchFamily="34" charset="0"/>
                <a:cs typeface="Times New Roman" panose="02020603050405020304" pitchFamily="18" charset="0"/>
              </a:rPr>
              <a:t>New animal trial on track (testing of different feeds in-situ) </a:t>
            </a:r>
            <a:r>
              <a:rPr lang="mr-IN" sz="1400" dirty="0">
                <a:ea typeface="Calibri" panose="020F0502020204030204" pitchFamily="34" charset="0"/>
                <a:cs typeface="Times New Roman" panose="02020603050405020304" pitchFamily="18" charset="0"/>
              </a:rPr>
              <a:t>–</a:t>
            </a:r>
            <a:r>
              <a:rPr lang="en-US" sz="1400" dirty="0">
                <a:ea typeface="Calibri" panose="020F0502020204030204" pitchFamily="34" charset="0"/>
                <a:cs typeface="Times New Roman" panose="02020603050405020304" pitchFamily="18" charset="0"/>
              </a:rPr>
              <a:t> GIZ and IFAD Smart Dairy Activity </a:t>
            </a:r>
            <a:endParaRPr lang="en-US" sz="1400" dirty="0" smtClean="0">
              <a:ea typeface="Calibri" panose="020F0502020204030204" pitchFamily="34" charset="0"/>
              <a:cs typeface="Times New Roman" panose="02020603050405020304" pitchFamily="18" charset="0"/>
            </a:endParaRPr>
          </a:p>
          <a:p>
            <a:pPr lvl="0">
              <a:spcBef>
                <a:spcPts val="0"/>
              </a:spcBef>
              <a:spcAft>
                <a:spcPts val="0"/>
              </a:spcAft>
              <a:tabLst>
                <a:tab pos="457200" algn="l"/>
              </a:tabLst>
            </a:pPr>
            <a:r>
              <a:rPr lang="en-US" sz="1400" b="1" dirty="0" smtClean="0">
                <a:ea typeface="Calibri" panose="020F0502020204030204" pitchFamily="34" charset="0"/>
                <a:cs typeface="Times New Roman" panose="02020603050405020304" pitchFamily="18" charset="0"/>
              </a:rPr>
              <a:t>	(</a:t>
            </a:r>
            <a:r>
              <a:rPr lang="en-US" sz="1400" b="1" dirty="0">
                <a:ea typeface="Calibri" panose="020F0502020204030204" pitchFamily="34" charset="0"/>
                <a:cs typeface="Times New Roman" panose="02020603050405020304" pitchFamily="18" charset="0"/>
              </a:rPr>
              <a:t>progress 20</a:t>
            </a:r>
            <a:r>
              <a:rPr lang="en-US" sz="1400" b="1" dirty="0" smtClean="0">
                <a:ea typeface="Calibri" panose="020F0502020204030204" pitchFamily="34" charset="0"/>
                <a:cs typeface="Times New Roman" panose="02020603050405020304" pitchFamily="18" charset="0"/>
              </a:rPr>
              <a:t>% for 2018))</a:t>
            </a:r>
          </a:p>
          <a:p>
            <a:pPr marL="342900" marR="0" lvl="0" indent="-342900">
              <a:spcBef>
                <a:spcPts val="0"/>
              </a:spcBef>
              <a:spcAft>
                <a:spcPts val="0"/>
              </a:spcAft>
              <a:buFont typeface="Symbol" panose="05050102010706020507" pitchFamily="18" charset="2"/>
              <a:buChar char=""/>
              <a:tabLst>
                <a:tab pos="457200" algn="l"/>
              </a:tabLst>
            </a:pPr>
            <a:endParaRPr lang="en-US" sz="1400" dirty="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tabLst>
                <a:tab pos="457200" algn="l"/>
              </a:tabLst>
            </a:pPr>
            <a:endParaRPr lang="en-US" sz="1400" dirty="0" smtClean="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tabLst>
                <a:tab pos="457200" algn="l"/>
              </a:tabLst>
            </a:pPr>
            <a:r>
              <a:rPr lang="en-US" sz="1400" dirty="0" smtClean="0">
                <a:ea typeface="Calibri" panose="020F0502020204030204" pitchFamily="34" charset="0"/>
                <a:cs typeface="Times New Roman" panose="02020603050405020304" pitchFamily="18" charset="0"/>
              </a:rPr>
              <a:t>List </a:t>
            </a:r>
            <a:r>
              <a:rPr lang="en-US" sz="1400" dirty="0">
                <a:ea typeface="Calibri" panose="020F0502020204030204" pitchFamily="34" charset="0"/>
                <a:cs typeface="Times New Roman" panose="02020603050405020304" pitchFamily="18" charset="0"/>
              </a:rPr>
              <a:t>of Outputs:        </a:t>
            </a:r>
            <a:endParaRPr lang="en-US" sz="1400" dirty="0" smtClean="0">
              <a:ea typeface="Calibri" panose="020F0502020204030204" pitchFamily="34" charset="0"/>
              <a:cs typeface="Times New Roman" panose="02020603050405020304" pitchFamily="18" charset="0"/>
            </a:endParaRPr>
          </a:p>
          <a:p>
            <a:r>
              <a:rPr lang="en-US" sz="1400" dirty="0">
                <a:ea typeface="Calibri" panose="020F0502020204030204" pitchFamily="34" charset="0"/>
                <a:cs typeface="Times New Roman" panose="02020603050405020304" pitchFamily="18" charset="0"/>
              </a:rPr>
              <a:t> </a:t>
            </a:r>
            <a:r>
              <a:rPr lang="en-US" sz="1400" dirty="0" smtClean="0">
                <a:ea typeface="Calibri" panose="020F0502020204030204" pitchFamily="34" charset="0"/>
                <a:cs typeface="Times New Roman" panose="02020603050405020304" pitchFamily="18" charset="0"/>
              </a:rPr>
              <a:t>     1) BG, </a:t>
            </a:r>
            <a:r>
              <a:rPr lang="en-US" sz="1400" dirty="0" err="1" smtClean="0">
                <a:ea typeface="Calibri" panose="020F0502020204030204" pitchFamily="34" charset="0"/>
                <a:cs typeface="Times New Roman" panose="02020603050405020304" pitchFamily="18" charset="0"/>
              </a:rPr>
              <a:t>Pelster</a:t>
            </a:r>
            <a:r>
              <a:rPr lang="en-US" sz="1400" dirty="0" smtClean="0">
                <a:ea typeface="Calibri" panose="020F0502020204030204" pitchFamily="34" charset="0"/>
                <a:cs typeface="Times New Roman" panose="02020603050405020304" pitchFamily="18" charset="0"/>
              </a:rPr>
              <a:t> et al. 2017: </a:t>
            </a:r>
            <a:r>
              <a:rPr lang="en-US" sz="1400" dirty="0"/>
              <a:t>Smallholder farms in eastern African tropical highlands have </a:t>
            </a:r>
            <a:r>
              <a:rPr lang="en-US" sz="1400" dirty="0" smtClean="0"/>
              <a:t>low soil </a:t>
            </a:r>
            <a:r>
              <a:rPr lang="en-US" sz="1400" dirty="0"/>
              <a:t>greenhouse gas </a:t>
            </a:r>
            <a:r>
              <a:rPr lang="en-US" sz="1400" dirty="0" smtClean="0"/>
              <a:t>fluxes</a:t>
            </a:r>
          </a:p>
          <a:p>
            <a:r>
              <a:rPr lang="en-US" sz="1400" dirty="0">
                <a:ea typeface="Calibri" panose="020F0502020204030204" pitchFamily="34" charset="0"/>
                <a:cs typeface="Times New Roman" panose="02020603050405020304" pitchFamily="18" charset="0"/>
              </a:rPr>
              <a:t> </a:t>
            </a:r>
            <a:r>
              <a:rPr lang="en-US" sz="1400" dirty="0" smtClean="0">
                <a:ea typeface="Calibri" panose="020F0502020204030204" pitchFamily="34" charset="0"/>
                <a:cs typeface="Times New Roman" panose="02020603050405020304" pitchFamily="18" charset="0"/>
              </a:rPr>
              <a:t>     2) APS, Goopy et al. accepted: </a:t>
            </a:r>
            <a:r>
              <a:rPr lang="en-US" sz="1400" dirty="0"/>
              <a:t>Simple and robust algorithms to estimate live weight in African smallholder cattle </a:t>
            </a:r>
            <a:endParaRPr lang="en-US" sz="1400" dirty="0" smtClean="0"/>
          </a:p>
          <a:p>
            <a:r>
              <a:rPr lang="en-US" sz="1400" dirty="0">
                <a:ea typeface="Calibri" panose="020F0502020204030204" pitchFamily="34" charset="0"/>
                <a:cs typeface="Times New Roman" panose="02020603050405020304" pitchFamily="18" charset="0"/>
              </a:rPr>
              <a:t> </a:t>
            </a:r>
            <a:r>
              <a:rPr lang="en-US" sz="1400" dirty="0" smtClean="0">
                <a:ea typeface="Calibri" panose="020F0502020204030204" pitchFamily="34" charset="0"/>
                <a:cs typeface="Times New Roman" panose="02020603050405020304" pitchFamily="18" charset="0"/>
              </a:rPr>
              <a:t>     3) BGC, Arias-Navarro et al. in press: </a:t>
            </a:r>
            <a:r>
              <a:rPr lang="en-US" sz="1400" dirty="0"/>
              <a:t>Quantifying the contribution of land use to N</a:t>
            </a:r>
            <a:r>
              <a:rPr lang="en-US" sz="1400" baseline="-25000" dirty="0"/>
              <a:t>2</a:t>
            </a:r>
            <a:r>
              <a:rPr lang="en-US" sz="1400" dirty="0"/>
              <a:t>O, NO and CO</a:t>
            </a:r>
            <a:r>
              <a:rPr lang="en-US" sz="1400" baseline="-25000" dirty="0"/>
              <a:t>2</a:t>
            </a:r>
            <a:r>
              <a:rPr lang="en-US" sz="1400" dirty="0"/>
              <a:t> fluxes in a </a:t>
            </a:r>
            <a:r>
              <a:rPr lang="en-US" sz="1400" dirty="0" smtClean="0"/>
              <a:t>montane</a:t>
            </a:r>
          </a:p>
          <a:p>
            <a:r>
              <a:rPr lang="en-US" sz="1400" dirty="0"/>
              <a:t> </a:t>
            </a:r>
            <a:r>
              <a:rPr lang="en-US" sz="1400" dirty="0" smtClean="0"/>
              <a:t>          </a:t>
            </a:r>
            <a:r>
              <a:rPr lang="en-US" sz="1400" dirty="0"/>
              <a:t>forest ecosystem of Kenya </a:t>
            </a:r>
            <a:endParaRPr lang="en-US" sz="1400" dirty="0">
              <a:ea typeface="Calibri" panose="020F0502020204030204" pitchFamily="34" charset="0"/>
              <a:cs typeface="Times New Roman" panose="02020603050405020304" pitchFamily="18" charset="0"/>
            </a:endParaRPr>
          </a:p>
          <a:p>
            <a:pPr marL="0" marR="0">
              <a:spcBef>
                <a:spcPts val="0"/>
              </a:spcBef>
              <a:spcAft>
                <a:spcPts val="0"/>
              </a:spcAft>
            </a:pPr>
            <a:r>
              <a:rPr lang="en-US" sz="1400" dirty="0">
                <a:latin typeface="Arial" panose="020B0604020202020204" pitchFamily="34" charset="0"/>
                <a:ea typeface="Calibri" panose="020F0502020204030204" pitchFamily="34" charset="0"/>
                <a:cs typeface="Times New Roman" panose="02020603050405020304" pitchFamily="18" charset="0"/>
              </a:rPr>
              <a:t> </a:t>
            </a:r>
            <a:endParaRPr lang="en-US" sz="14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98302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234382" y="124324"/>
            <a:ext cx="8088068" cy="561975"/>
          </a:xfrm>
        </p:spPr>
        <p:txBody>
          <a:bodyPr/>
          <a:lstStyle/>
          <a:p>
            <a:pPr algn="l"/>
            <a:r>
              <a:rPr lang="de-DE" sz="3200" dirty="0" smtClean="0">
                <a:solidFill>
                  <a:schemeClr val="bg1"/>
                </a:solidFill>
              </a:rPr>
              <a:t>Cluster 2 </a:t>
            </a:r>
            <a:r>
              <a:rPr lang="de-DE" sz="3200" dirty="0" err="1" smtClean="0">
                <a:solidFill>
                  <a:schemeClr val="bg1"/>
                </a:solidFill>
              </a:rPr>
              <a:t>Activities</a:t>
            </a:r>
            <a:r>
              <a:rPr lang="de-DE" sz="3200" dirty="0" smtClean="0">
                <a:solidFill>
                  <a:schemeClr val="bg1"/>
                </a:solidFill>
              </a:rPr>
              <a:t> 2017</a:t>
            </a:r>
            <a:br>
              <a:rPr lang="de-DE" sz="3200" dirty="0" smtClean="0">
                <a:solidFill>
                  <a:schemeClr val="bg1"/>
                </a:solidFill>
              </a:rPr>
            </a:br>
            <a:endParaRPr lang="de-DE" sz="2500" dirty="0">
              <a:solidFill>
                <a:schemeClr val="bg1"/>
              </a:solidFill>
            </a:endParaRPr>
          </a:p>
        </p:txBody>
      </p:sp>
      <p:sp>
        <p:nvSpPr>
          <p:cNvPr id="2" name="TextBox 1"/>
          <p:cNvSpPr txBox="1"/>
          <p:nvPr/>
        </p:nvSpPr>
        <p:spPr bwMode="auto">
          <a:xfrm>
            <a:off x="8857184" y="6393657"/>
            <a:ext cx="245773" cy="502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p>
            <a:pPr algn="ctr">
              <a:lnSpc>
                <a:spcPts val="3200"/>
              </a:lnSpc>
            </a:pPr>
            <a:r>
              <a:rPr lang="en-US" sz="1000" dirty="0" smtClean="0"/>
              <a:t>1</a:t>
            </a:r>
          </a:p>
        </p:txBody>
      </p:sp>
      <p:sp>
        <p:nvSpPr>
          <p:cNvPr id="5" name="Rectangle 4"/>
          <p:cNvSpPr/>
          <p:nvPr/>
        </p:nvSpPr>
        <p:spPr>
          <a:xfrm>
            <a:off x="-36512" y="-27384"/>
            <a:ext cx="9361040" cy="12343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393775" y="3177649"/>
            <a:ext cx="4356449" cy="502702"/>
          </a:xfrm>
          <a:prstGeom prst="rect">
            <a:avLst/>
          </a:prstGeom>
        </p:spPr>
        <p:txBody>
          <a:bodyPr wrap="none">
            <a:spAutoFit/>
          </a:bodyPr>
          <a:lstStyle/>
          <a:p>
            <a:pPr>
              <a:lnSpc>
                <a:spcPts val="3200"/>
              </a:lnSpc>
              <a:spcBef>
                <a:spcPts val="0"/>
              </a:spcBef>
            </a:pPr>
            <a:r>
              <a:rPr lang="en-US" dirty="0" err="1"/>
              <a:t>Optimisation</a:t>
            </a:r>
            <a:r>
              <a:rPr lang="en-US" dirty="0"/>
              <a:t> NR use and Ecosystem Services</a:t>
            </a:r>
            <a:endParaRPr lang="en-US" alt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16832" y="0"/>
            <a:ext cx="12192000"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p:cNvSpPr/>
          <p:nvPr/>
        </p:nvSpPr>
        <p:spPr>
          <a:xfrm>
            <a:off x="220213" y="1614100"/>
            <a:ext cx="11220929" cy="4693593"/>
          </a:xfrm>
          <a:prstGeom prst="rect">
            <a:avLst/>
          </a:prstGeom>
        </p:spPr>
        <p:txBody>
          <a:bodyPr wrap="square">
            <a:spAutoFit/>
          </a:bodyPr>
          <a:lstStyle/>
          <a:p>
            <a:pPr marL="0" marR="0">
              <a:spcBef>
                <a:spcPts val="0"/>
              </a:spcBef>
              <a:spcAft>
                <a:spcPts val="0"/>
              </a:spcAft>
            </a:pPr>
            <a:r>
              <a:rPr lang="en-US" sz="1400" b="1" dirty="0" smtClean="0">
                <a:ea typeface="Calibri" panose="020F0502020204030204" pitchFamily="34" charset="0"/>
                <a:cs typeface="Times New Roman" panose="02020603050405020304" pitchFamily="18" charset="0"/>
              </a:rPr>
              <a:t>CG </a:t>
            </a:r>
            <a:r>
              <a:rPr lang="en-US" sz="1400" b="1" dirty="0">
                <a:ea typeface="Calibri" panose="020F0502020204030204" pitchFamily="34" charset="0"/>
                <a:cs typeface="Times New Roman" panose="02020603050405020304" pitchFamily="18" charset="0"/>
              </a:rPr>
              <a:t>Center:      CIAT</a:t>
            </a:r>
          </a:p>
          <a:p>
            <a:pPr marL="0" marR="0">
              <a:spcBef>
                <a:spcPts val="0"/>
              </a:spcBef>
              <a:spcAft>
                <a:spcPts val="0"/>
              </a:spcAft>
            </a:pPr>
            <a:r>
              <a:rPr lang="en-US" sz="1400" dirty="0">
                <a:ea typeface="Calibri" panose="020F0502020204030204" pitchFamily="34" charset="0"/>
                <a:cs typeface="Times New Roman" panose="02020603050405020304" pitchFamily="18" charset="0"/>
              </a:rPr>
              <a:t>Livestock and Fish Flagship Name:</a:t>
            </a:r>
          </a:p>
          <a:p>
            <a:pPr marL="0" marR="0">
              <a:spcBef>
                <a:spcPts val="0"/>
              </a:spcBef>
              <a:spcAft>
                <a:spcPts val="0"/>
              </a:spcAft>
            </a:pPr>
            <a:r>
              <a:rPr lang="en-US" sz="1400" dirty="0">
                <a:ea typeface="Calibri" panose="020F0502020204030204" pitchFamily="34" charset="0"/>
                <a:cs typeface="Times New Roman" panose="02020603050405020304" pitchFamily="18" charset="0"/>
              </a:rPr>
              <a:t>Cluster of Activities No.       Cluster 2</a:t>
            </a:r>
          </a:p>
          <a:p>
            <a:pPr marL="228600" marR="0">
              <a:spcBef>
                <a:spcPts val="0"/>
              </a:spcBef>
              <a:spcAft>
                <a:spcPts val="600"/>
              </a:spcAft>
            </a:pPr>
            <a:r>
              <a:rPr lang="en-US" sz="1400" dirty="0">
                <a:ea typeface="Calibri" panose="020F0502020204030204" pitchFamily="34" charset="0"/>
                <a:cs typeface="Times New Roman" panose="02020603050405020304" pitchFamily="18" charset="0"/>
              </a:rPr>
              <a:t>Activity No:</a:t>
            </a:r>
          </a:p>
          <a:p>
            <a:pPr marL="457200" marR="0">
              <a:spcBef>
                <a:spcPts val="0"/>
              </a:spcBef>
              <a:spcAft>
                <a:spcPts val="0"/>
              </a:spcAft>
            </a:pPr>
            <a:r>
              <a:rPr lang="en-US" sz="1400" dirty="0">
                <a:ea typeface="Calibri" panose="020F0502020204030204" pitchFamily="34" charset="0"/>
                <a:cs typeface="Times New Roman" panose="02020603050405020304" pitchFamily="18" charset="0"/>
              </a:rPr>
              <a:t>Short title: GHG emission reductions</a:t>
            </a:r>
          </a:p>
          <a:p>
            <a:pPr marL="0" marR="0">
              <a:spcBef>
                <a:spcPts val="0"/>
              </a:spcBef>
              <a:spcAft>
                <a:spcPts val="0"/>
              </a:spcAft>
            </a:pPr>
            <a:r>
              <a:rPr lang="en-US" sz="1400" dirty="0">
                <a:ea typeface="Calibri" panose="020F0502020204030204" pitchFamily="34" charset="0"/>
                <a:cs typeface="Times New Roman" panose="02020603050405020304" pitchFamily="18" charset="0"/>
              </a:rPr>
              <a:t>Activity Leader:        </a:t>
            </a:r>
            <a:r>
              <a:rPr lang="en-US" sz="1400" dirty="0" smtClean="0">
                <a:ea typeface="Calibri" panose="020F0502020204030204" pitchFamily="34" charset="0"/>
                <a:cs typeface="Times New Roman" panose="02020603050405020304" pitchFamily="18" charset="0"/>
              </a:rPr>
              <a:t>An Notenbaert &amp; Team</a:t>
            </a:r>
          </a:p>
          <a:p>
            <a:pPr marL="0" marR="0">
              <a:spcBef>
                <a:spcPts val="0"/>
              </a:spcBef>
              <a:spcAft>
                <a:spcPts val="0"/>
              </a:spcAft>
            </a:pPr>
            <a:r>
              <a:rPr lang="en-US" sz="1400" dirty="0" smtClean="0">
                <a:ea typeface="Calibri" panose="020F0502020204030204" pitchFamily="34" charset="0"/>
                <a:cs typeface="Times New Roman" panose="02020603050405020304" pitchFamily="18" charset="0"/>
              </a:rPr>
              <a:t>Description</a:t>
            </a:r>
            <a:r>
              <a:rPr lang="en-US" sz="1400" dirty="0">
                <a:ea typeface="Calibri" panose="020F0502020204030204" pitchFamily="34" charset="0"/>
                <a:cs typeface="Times New Roman" panose="02020603050405020304" pitchFamily="18" charset="0"/>
              </a:rPr>
              <a:t>: Testing GHG mitigation </a:t>
            </a:r>
            <a:r>
              <a:rPr lang="en-US" sz="1400" dirty="0" smtClean="0">
                <a:ea typeface="Calibri" panose="020F0502020204030204" pitchFamily="34" charset="0"/>
                <a:cs typeface="Times New Roman" panose="02020603050405020304" pitchFamily="18" charset="0"/>
              </a:rPr>
              <a:t>options</a:t>
            </a:r>
          </a:p>
          <a:p>
            <a:pPr marL="0" marR="0">
              <a:spcBef>
                <a:spcPts val="0"/>
              </a:spcBef>
              <a:spcAft>
                <a:spcPts val="0"/>
              </a:spcAft>
            </a:pPr>
            <a:endParaRPr lang="en-US" sz="1400" dirty="0">
              <a:ea typeface="Calibri" panose="020F0502020204030204" pitchFamily="34" charset="0"/>
              <a:cs typeface="Times New Roman" panose="02020603050405020304" pitchFamily="18" charset="0"/>
            </a:endParaRPr>
          </a:p>
          <a:p>
            <a:pPr marL="0" indent="0">
              <a:buNone/>
            </a:pPr>
            <a:r>
              <a:rPr lang="en-US" sz="1400" dirty="0"/>
              <a:t>Feed solutions (for </a:t>
            </a:r>
            <a:r>
              <a:rPr lang="en-US" sz="1400" dirty="0" err="1"/>
              <a:t>GHGe</a:t>
            </a:r>
            <a:r>
              <a:rPr lang="en-US" sz="1400" dirty="0"/>
              <a:t> reductions)</a:t>
            </a:r>
          </a:p>
          <a:p>
            <a:r>
              <a:rPr lang="en-US" sz="1400" dirty="0"/>
              <a:t>LAC:</a:t>
            </a:r>
          </a:p>
          <a:p>
            <a:pPr lvl="1"/>
            <a:r>
              <a:rPr lang="en-US" sz="1400" dirty="0"/>
              <a:t>Forage cultivation - soil health – N2O emissions</a:t>
            </a:r>
          </a:p>
          <a:p>
            <a:pPr lvl="1"/>
            <a:r>
              <a:rPr lang="en-US" sz="1400" dirty="0"/>
              <a:t>Feed options &amp; </a:t>
            </a:r>
            <a:r>
              <a:rPr lang="en-US" sz="1400" dirty="0" err="1"/>
              <a:t>GHGe</a:t>
            </a:r>
            <a:r>
              <a:rPr lang="en-US" sz="1400" dirty="0"/>
              <a:t> reductions</a:t>
            </a:r>
          </a:p>
          <a:p>
            <a:r>
              <a:rPr lang="en-US" sz="1400" dirty="0"/>
              <a:t>IFAD-funded project “Climate-smart Dairy”:</a:t>
            </a:r>
          </a:p>
          <a:p>
            <a:pPr lvl="1"/>
            <a:r>
              <a:rPr lang="en-US" sz="1400" dirty="0"/>
              <a:t>Started 16</a:t>
            </a:r>
            <a:r>
              <a:rPr lang="en-US" sz="1400" baseline="30000" dirty="0"/>
              <a:t>th</a:t>
            </a:r>
            <a:r>
              <a:rPr lang="en-US" sz="1400" dirty="0"/>
              <a:t> May</a:t>
            </a:r>
          </a:p>
          <a:p>
            <a:pPr lvl="1"/>
            <a:r>
              <a:rPr lang="en-US" sz="1400" dirty="0"/>
              <a:t>Research IN development – in close interaction with policy makers too </a:t>
            </a:r>
          </a:p>
          <a:p>
            <a:pPr lvl="1"/>
            <a:r>
              <a:rPr lang="en-US" sz="1400" dirty="0"/>
              <a:t>W1/W2 to be used to complement with </a:t>
            </a:r>
            <a:r>
              <a:rPr lang="en-US" sz="1400" dirty="0" err="1"/>
              <a:t>GHGe</a:t>
            </a:r>
            <a:r>
              <a:rPr lang="en-US" sz="1400" dirty="0"/>
              <a:t> baselines &amp; gender/social studies</a:t>
            </a:r>
          </a:p>
          <a:p>
            <a:endParaRPr lang="en-US" sz="1400" dirty="0"/>
          </a:p>
          <a:p>
            <a:pPr marL="0" indent="0">
              <a:buNone/>
            </a:pPr>
            <a:r>
              <a:rPr lang="en-US" sz="1400" dirty="0"/>
              <a:t>Rangeland </a:t>
            </a:r>
          </a:p>
          <a:p>
            <a:r>
              <a:rPr lang="en-US" sz="1400" dirty="0"/>
              <a:t>Literature review on SOC in rangelands on-going</a:t>
            </a:r>
          </a:p>
          <a:p>
            <a:r>
              <a:rPr lang="en-US" sz="1400" dirty="0"/>
              <a:t>Assessment methods workshop coming up</a:t>
            </a:r>
          </a:p>
          <a:p>
            <a:r>
              <a:rPr lang="en-US" sz="1400" dirty="0"/>
              <a:t>SOC modeling – looking for </a:t>
            </a:r>
            <a:r>
              <a:rPr lang="en-US" sz="1400" dirty="0" err="1"/>
              <a:t>Msc</a:t>
            </a:r>
            <a:r>
              <a:rPr lang="en-US" sz="1400" dirty="0"/>
              <a:t> student</a:t>
            </a:r>
          </a:p>
        </p:txBody>
      </p:sp>
      <p:sp>
        <p:nvSpPr>
          <p:cNvPr id="9" name="Titel 2"/>
          <p:cNvSpPr txBox="1">
            <a:spLocks/>
          </p:cNvSpPr>
          <p:nvPr/>
        </p:nvSpPr>
        <p:spPr>
          <a:xfrm>
            <a:off x="386782" y="276724"/>
            <a:ext cx="8088068" cy="561975"/>
          </a:xfrm>
          <a:prstGeom prst="rect">
            <a:avLst/>
          </a:prstGeom>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en-US" sz="3200" dirty="0" err="1"/>
              <a:t>Optimisation</a:t>
            </a:r>
            <a:r>
              <a:rPr lang="en-US" sz="3200" dirty="0"/>
              <a:t> NR use and Ecosystem Services </a:t>
            </a:r>
            <a:r>
              <a:rPr lang="de-DE" sz="3200" dirty="0" smtClean="0"/>
              <a:t/>
            </a:r>
            <a:br>
              <a:rPr lang="de-DE" sz="3200" dirty="0" smtClean="0"/>
            </a:br>
            <a:endParaRPr lang="de-DE" sz="2500" dirty="0"/>
          </a:p>
        </p:txBody>
      </p:sp>
    </p:spTree>
    <p:extLst>
      <p:ext uri="{BB962C8B-B14F-4D97-AF65-F5344CB8AC3E}">
        <p14:creationId xmlns:p14="http://schemas.microsoft.com/office/powerpoint/2010/main" val="2538035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234382" y="124324"/>
            <a:ext cx="8088068" cy="561975"/>
          </a:xfrm>
        </p:spPr>
        <p:txBody>
          <a:bodyPr/>
          <a:lstStyle/>
          <a:p>
            <a:pPr algn="l"/>
            <a:r>
              <a:rPr lang="de-DE" sz="3200" dirty="0" smtClean="0">
                <a:solidFill>
                  <a:schemeClr val="bg1"/>
                </a:solidFill>
              </a:rPr>
              <a:t>Cluster 2 </a:t>
            </a:r>
            <a:r>
              <a:rPr lang="de-DE" sz="3200" dirty="0" err="1" smtClean="0">
                <a:solidFill>
                  <a:schemeClr val="bg1"/>
                </a:solidFill>
              </a:rPr>
              <a:t>Activities</a:t>
            </a:r>
            <a:r>
              <a:rPr lang="de-DE" sz="3200" dirty="0" smtClean="0">
                <a:solidFill>
                  <a:schemeClr val="bg1"/>
                </a:solidFill>
              </a:rPr>
              <a:t> 2017</a:t>
            </a:r>
            <a:br>
              <a:rPr lang="de-DE" sz="3200" dirty="0" smtClean="0">
                <a:solidFill>
                  <a:schemeClr val="bg1"/>
                </a:solidFill>
              </a:rPr>
            </a:br>
            <a:endParaRPr lang="de-DE" sz="2500" dirty="0">
              <a:solidFill>
                <a:schemeClr val="bg1"/>
              </a:solidFill>
            </a:endParaRPr>
          </a:p>
        </p:txBody>
      </p:sp>
      <p:sp>
        <p:nvSpPr>
          <p:cNvPr id="2" name="TextBox 1"/>
          <p:cNvSpPr txBox="1"/>
          <p:nvPr/>
        </p:nvSpPr>
        <p:spPr bwMode="auto">
          <a:xfrm>
            <a:off x="8857184" y="6393657"/>
            <a:ext cx="245773" cy="5027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rtlCol="0">
            <a:spAutoFit/>
          </a:bodyPr>
          <a:lstStyle/>
          <a:p>
            <a:pPr algn="ctr">
              <a:lnSpc>
                <a:spcPts val="3200"/>
              </a:lnSpc>
            </a:pPr>
            <a:r>
              <a:rPr lang="en-US" sz="1000" dirty="0" smtClean="0"/>
              <a:t>1</a:t>
            </a:r>
          </a:p>
        </p:txBody>
      </p:sp>
      <p:sp>
        <p:nvSpPr>
          <p:cNvPr id="5" name="Rectangle 4"/>
          <p:cNvSpPr/>
          <p:nvPr/>
        </p:nvSpPr>
        <p:spPr>
          <a:xfrm>
            <a:off x="-36512" y="-27384"/>
            <a:ext cx="9361040" cy="12343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393775" y="3177649"/>
            <a:ext cx="4356449" cy="502702"/>
          </a:xfrm>
          <a:prstGeom prst="rect">
            <a:avLst/>
          </a:prstGeom>
        </p:spPr>
        <p:txBody>
          <a:bodyPr wrap="none">
            <a:spAutoFit/>
          </a:bodyPr>
          <a:lstStyle/>
          <a:p>
            <a:pPr>
              <a:lnSpc>
                <a:spcPts val="3200"/>
              </a:lnSpc>
              <a:spcBef>
                <a:spcPts val="0"/>
              </a:spcBef>
            </a:pPr>
            <a:r>
              <a:rPr lang="en-US" dirty="0" err="1"/>
              <a:t>Optimisation</a:t>
            </a:r>
            <a:r>
              <a:rPr lang="en-US" dirty="0"/>
              <a:t> NR use and Ecosystem Services</a:t>
            </a:r>
            <a:endParaRPr lang="en-US" alt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16832" y="0"/>
            <a:ext cx="12192000"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el 2"/>
          <p:cNvSpPr txBox="1">
            <a:spLocks/>
          </p:cNvSpPr>
          <p:nvPr/>
        </p:nvSpPr>
        <p:spPr>
          <a:xfrm>
            <a:off x="386782" y="276724"/>
            <a:ext cx="8088068" cy="561975"/>
          </a:xfrm>
          <a:prstGeom prst="rect">
            <a:avLst/>
          </a:prstGeom>
        </p:spPr>
        <p:txBody>
          <a:bodyPr/>
          <a:lst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a:lstStyle>
          <a:p>
            <a:pPr algn="l"/>
            <a:r>
              <a:rPr lang="en-US" sz="3200" dirty="0" err="1"/>
              <a:t>Optimisation</a:t>
            </a:r>
            <a:r>
              <a:rPr lang="en-US" sz="3200" dirty="0"/>
              <a:t> NR use and Ecosystem Services </a:t>
            </a:r>
            <a:r>
              <a:rPr lang="de-DE" sz="3200" dirty="0" smtClean="0"/>
              <a:t/>
            </a:r>
            <a:br>
              <a:rPr lang="de-DE" sz="3200" dirty="0" smtClean="0"/>
            </a:br>
            <a:endParaRPr lang="de-DE" sz="2500" dirty="0"/>
          </a:p>
        </p:txBody>
      </p:sp>
      <p:graphicFrame>
        <p:nvGraphicFramePr>
          <p:cNvPr id="10" name="Table 9"/>
          <p:cNvGraphicFramePr>
            <a:graphicFrameLocks noGrp="1"/>
          </p:cNvGraphicFramePr>
          <p:nvPr>
            <p:extLst>
              <p:ext uri="{D42A27DB-BD31-4B8C-83A1-F6EECF244321}">
                <p14:modId xmlns:p14="http://schemas.microsoft.com/office/powerpoint/2010/main" val="1942728604"/>
              </p:ext>
            </p:extLst>
          </p:nvPr>
        </p:nvGraphicFramePr>
        <p:xfrm>
          <a:off x="204776" y="963023"/>
          <a:ext cx="9119752" cy="5714834"/>
        </p:xfrm>
        <a:graphic>
          <a:graphicData uri="http://schemas.openxmlformats.org/drawingml/2006/table">
            <a:tbl>
              <a:tblPr>
                <a:tableStyleId>{5C22544A-7EE6-4342-B048-85BDC9FD1C3A}</a:tableStyleId>
              </a:tblPr>
              <a:tblGrid>
                <a:gridCol w="5015863"/>
                <a:gridCol w="4103889"/>
              </a:tblGrid>
              <a:tr h="538761">
                <a:tc>
                  <a:txBody>
                    <a:bodyPr/>
                    <a:lstStyle/>
                    <a:p>
                      <a:pPr algn="ctr" fontAlgn="ctr"/>
                      <a:r>
                        <a:rPr lang="en-US" sz="1400" u="none" strike="noStrike" dirty="0">
                          <a:solidFill>
                            <a:srgbClr val="00B050"/>
                          </a:solidFill>
                          <a:effectLst/>
                        </a:rPr>
                        <a:t>Workshop report </a:t>
                      </a:r>
                      <a:r>
                        <a:rPr lang="en-US" sz="1400" u="none" strike="noStrike" dirty="0" smtClean="0">
                          <a:solidFill>
                            <a:srgbClr val="00B050"/>
                          </a:solidFill>
                          <a:effectLst/>
                        </a:rPr>
                        <a:t>- methods </a:t>
                      </a:r>
                      <a:r>
                        <a:rPr lang="en-US" sz="1400" u="none" strike="noStrike" dirty="0">
                          <a:solidFill>
                            <a:srgbClr val="00B050"/>
                          </a:solidFill>
                          <a:effectLst/>
                        </a:rPr>
                        <a:t>and metrics for assessing rangeland degradation </a:t>
                      </a:r>
                      <a:r>
                        <a:rPr lang="en-US" sz="1400" u="none" strike="noStrike" dirty="0" smtClean="0">
                          <a:solidFill>
                            <a:srgbClr val="00B050"/>
                          </a:solidFill>
                          <a:effectLst/>
                        </a:rPr>
                        <a:t>status</a:t>
                      </a:r>
                      <a:endParaRPr lang="en-US" sz="1400" b="0" i="1" u="none" strike="noStrike" dirty="0">
                        <a:solidFill>
                          <a:srgbClr val="00B050"/>
                        </a:solidFill>
                        <a:effectLst/>
                        <a:latin typeface="Calibri" panose="020F0502020204030204" pitchFamily="34" charset="0"/>
                      </a:endParaRPr>
                    </a:p>
                  </a:txBody>
                  <a:tcPr marL="0" marR="0" marT="0" marB="0" anchor="ctr"/>
                </a:tc>
                <a:tc>
                  <a:txBody>
                    <a:bodyPr/>
                    <a:lstStyle/>
                    <a:p>
                      <a:pPr algn="ctr" fontAlgn="ctr"/>
                      <a:r>
                        <a:rPr lang="en-US" sz="1400" b="0" i="1" u="none" strike="noStrike" dirty="0" smtClean="0">
                          <a:solidFill>
                            <a:srgbClr val="00B050"/>
                          </a:solidFill>
                          <a:effectLst/>
                          <a:latin typeface="Calibri" panose="020F0502020204030204" pitchFamily="34" charset="0"/>
                        </a:rPr>
                        <a:t>Workshop planned</a:t>
                      </a:r>
                      <a:r>
                        <a:rPr lang="en-US" sz="1400" b="0" i="1" u="none" strike="noStrike" baseline="0" dirty="0" smtClean="0">
                          <a:solidFill>
                            <a:srgbClr val="00B050"/>
                          </a:solidFill>
                          <a:effectLst/>
                          <a:latin typeface="Calibri" panose="020F0502020204030204" pitchFamily="34" charset="0"/>
                        </a:rPr>
                        <a:t> in September</a:t>
                      </a:r>
                      <a:endParaRPr lang="en-US" sz="1400" b="0" i="1" u="none" strike="noStrike" dirty="0">
                        <a:solidFill>
                          <a:srgbClr val="00B050"/>
                        </a:solidFill>
                        <a:effectLst/>
                        <a:latin typeface="Calibri" panose="020F0502020204030204" pitchFamily="34" charset="0"/>
                      </a:endParaRPr>
                    </a:p>
                  </a:txBody>
                  <a:tcPr marL="0" marR="0" marT="0" marB="0" anchor="ctr"/>
                </a:tc>
              </a:tr>
              <a:tr h="283273">
                <a:tc>
                  <a:txBody>
                    <a:bodyPr/>
                    <a:lstStyle/>
                    <a:p>
                      <a:pPr algn="ctr" fontAlgn="ctr"/>
                      <a:r>
                        <a:rPr lang="en-US" sz="1400" u="none" strike="noStrike" dirty="0">
                          <a:solidFill>
                            <a:srgbClr val="FFC000"/>
                          </a:solidFill>
                          <a:effectLst/>
                        </a:rPr>
                        <a:t>1 map on degraded Kenyan rangeland SOC status</a:t>
                      </a:r>
                      <a:endParaRPr lang="en-US" sz="1400" b="0" i="1" u="none" strike="noStrike" dirty="0">
                        <a:solidFill>
                          <a:srgbClr val="FFC000"/>
                        </a:solidFill>
                        <a:effectLst/>
                        <a:latin typeface="Calibri" panose="020F0502020204030204" pitchFamily="34" charset="0"/>
                      </a:endParaRPr>
                    </a:p>
                  </a:txBody>
                  <a:tcPr marL="0" marR="0" marT="0" marB="0" anchor="ctr"/>
                </a:tc>
                <a:tc>
                  <a:txBody>
                    <a:bodyPr/>
                    <a:lstStyle/>
                    <a:p>
                      <a:pPr algn="ctr" fontAlgn="ctr"/>
                      <a:r>
                        <a:rPr lang="en-US" sz="1400" b="0" i="1" u="none" strike="noStrike" dirty="0" smtClean="0">
                          <a:solidFill>
                            <a:srgbClr val="FFC000"/>
                          </a:solidFill>
                          <a:effectLst/>
                          <a:latin typeface="Calibri" panose="020F0502020204030204" pitchFamily="34" charset="0"/>
                        </a:rPr>
                        <a:t>Literature review on-going</a:t>
                      </a:r>
                      <a:endParaRPr lang="en-US" sz="1400" b="0" i="1" u="none" strike="noStrike" dirty="0">
                        <a:solidFill>
                          <a:srgbClr val="FFC000"/>
                        </a:solidFill>
                        <a:effectLst/>
                        <a:latin typeface="Calibri" panose="020F0502020204030204" pitchFamily="34" charset="0"/>
                      </a:endParaRPr>
                    </a:p>
                  </a:txBody>
                  <a:tcPr marL="0" marR="0" marT="0" marB="0" anchor="ctr"/>
                </a:tc>
              </a:tr>
              <a:tr h="283273">
                <a:tc>
                  <a:txBody>
                    <a:bodyPr/>
                    <a:lstStyle/>
                    <a:p>
                      <a:pPr algn="ctr" fontAlgn="ctr"/>
                      <a:r>
                        <a:rPr lang="en-US" sz="1400" u="none" strike="noStrike" dirty="0">
                          <a:solidFill>
                            <a:srgbClr val="FFC000"/>
                          </a:solidFill>
                          <a:effectLst/>
                        </a:rPr>
                        <a:t>1 MSc thesis report on modeled SOC dynamics</a:t>
                      </a:r>
                      <a:endParaRPr lang="en-US" sz="1400" b="0" i="1" u="none" strike="noStrike" dirty="0">
                        <a:solidFill>
                          <a:srgbClr val="FFC000"/>
                        </a:solidFill>
                        <a:effectLst/>
                        <a:latin typeface="Calibri" panose="020F0502020204030204" pitchFamily="34" charset="0"/>
                      </a:endParaRPr>
                    </a:p>
                  </a:txBody>
                  <a:tcPr marL="0" marR="0" marT="0" marB="0" anchor="ctr"/>
                </a:tc>
                <a:tc>
                  <a:txBody>
                    <a:bodyPr/>
                    <a:lstStyle/>
                    <a:p>
                      <a:pPr algn="ctr" fontAlgn="ctr"/>
                      <a:r>
                        <a:rPr lang="en-US" sz="1400" b="0" i="1" u="none" strike="noStrike" dirty="0" smtClean="0">
                          <a:solidFill>
                            <a:srgbClr val="FFC000"/>
                          </a:solidFill>
                          <a:effectLst/>
                          <a:latin typeface="Calibri" panose="020F0502020204030204" pitchFamily="34" charset="0"/>
                        </a:rPr>
                        <a:t>Looking for MSc</a:t>
                      </a:r>
                      <a:r>
                        <a:rPr lang="en-US" sz="1400" b="0" i="1" u="none" strike="noStrike" baseline="0" dirty="0" smtClean="0">
                          <a:solidFill>
                            <a:srgbClr val="FFC000"/>
                          </a:solidFill>
                          <a:effectLst/>
                          <a:latin typeface="Calibri" panose="020F0502020204030204" pitchFamily="34" charset="0"/>
                        </a:rPr>
                        <a:t> student (to be hosted by Andy </a:t>
                      </a:r>
                      <a:r>
                        <a:rPr lang="en-US" sz="1400" b="0" i="1" u="none" strike="noStrike" baseline="0" dirty="0" err="1" smtClean="0">
                          <a:solidFill>
                            <a:srgbClr val="FFC000"/>
                          </a:solidFill>
                          <a:effectLst/>
                          <a:latin typeface="Calibri" panose="020F0502020204030204" pitchFamily="34" charset="0"/>
                        </a:rPr>
                        <a:t>Withmore</a:t>
                      </a:r>
                      <a:r>
                        <a:rPr lang="en-US" sz="1400" b="0" i="1" u="none" strike="noStrike" baseline="0" dirty="0" smtClean="0">
                          <a:solidFill>
                            <a:srgbClr val="FFC000"/>
                          </a:solidFill>
                          <a:effectLst/>
                          <a:latin typeface="Calibri" panose="020F0502020204030204" pitchFamily="34" charset="0"/>
                        </a:rPr>
                        <a:t> and Lindsay </a:t>
                      </a:r>
                      <a:r>
                        <a:rPr lang="en-US" sz="1400" b="0" i="1" u="none" strike="noStrike" baseline="0" dirty="0" err="1" smtClean="0">
                          <a:solidFill>
                            <a:srgbClr val="FFC000"/>
                          </a:solidFill>
                          <a:effectLst/>
                          <a:latin typeface="Calibri" panose="020F0502020204030204" pitchFamily="34" charset="0"/>
                        </a:rPr>
                        <a:t>Todman</a:t>
                      </a:r>
                      <a:r>
                        <a:rPr lang="en-US" sz="1400" b="0" i="1" u="none" strike="noStrike" baseline="0" dirty="0" smtClean="0">
                          <a:solidFill>
                            <a:srgbClr val="FFC000"/>
                          </a:solidFill>
                          <a:effectLst/>
                          <a:latin typeface="Calibri" panose="020F0502020204030204" pitchFamily="34" charset="0"/>
                        </a:rPr>
                        <a:t>)</a:t>
                      </a:r>
                      <a:endParaRPr lang="en-US" sz="1400" b="0" i="1" u="none" strike="noStrike" dirty="0">
                        <a:solidFill>
                          <a:srgbClr val="FFC000"/>
                        </a:solidFill>
                        <a:effectLst/>
                        <a:latin typeface="Calibri" panose="020F0502020204030204" pitchFamily="34" charset="0"/>
                      </a:endParaRPr>
                    </a:p>
                  </a:txBody>
                  <a:tcPr marL="0" marR="0" marT="0" marB="0" anchor="ctr"/>
                </a:tc>
              </a:tr>
              <a:tr h="708183">
                <a:tc>
                  <a:txBody>
                    <a:bodyPr/>
                    <a:lstStyle/>
                    <a:p>
                      <a:pPr algn="ctr" fontAlgn="ctr"/>
                      <a:r>
                        <a:rPr lang="en-US" sz="1400" u="none" strike="noStrike" dirty="0">
                          <a:solidFill>
                            <a:srgbClr val="00B050"/>
                          </a:solidFill>
                          <a:effectLst/>
                        </a:rPr>
                        <a:t>1 internal report on Examination of soil health promoted by forage cultivation in relation with GHG emissions</a:t>
                      </a:r>
                      <a:endParaRPr lang="en-US" sz="1400" b="0" i="1" u="none" strike="noStrike" dirty="0">
                        <a:solidFill>
                          <a:srgbClr val="00B050"/>
                        </a:solidFill>
                        <a:effectLst/>
                        <a:latin typeface="Calibri" panose="020F0502020204030204" pitchFamily="34" charset="0"/>
                      </a:endParaRPr>
                    </a:p>
                  </a:txBody>
                  <a:tcPr marL="0" marR="0" marT="0" marB="0" anchor="ctr"/>
                </a:tc>
                <a:tc>
                  <a:txBody>
                    <a:bodyPr/>
                    <a:lstStyle/>
                    <a:p>
                      <a:pPr algn="ctr" fontAlgn="ctr"/>
                      <a:r>
                        <a:rPr lang="en-US" sz="1400" b="0" i="1" u="none" strike="noStrike" dirty="0" smtClean="0">
                          <a:solidFill>
                            <a:srgbClr val="00B050"/>
                          </a:solidFill>
                          <a:effectLst/>
                          <a:latin typeface="Calibri" panose="020F0502020204030204" pitchFamily="34" charset="0"/>
                        </a:rPr>
                        <a:t>In progress</a:t>
                      </a:r>
                      <a:r>
                        <a:rPr lang="en-US" sz="1400" b="0" i="1" u="none" strike="noStrike" baseline="0" dirty="0" smtClean="0">
                          <a:solidFill>
                            <a:srgbClr val="00B050"/>
                          </a:solidFill>
                          <a:effectLst/>
                          <a:latin typeface="Calibri" panose="020F0502020204030204" pitchFamily="34" charset="0"/>
                        </a:rPr>
                        <a:t> (50%)</a:t>
                      </a:r>
                      <a:endParaRPr lang="en-US" sz="1400" b="0" i="1" u="none" strike="noStrike" dirty="0">
                        <a:solidFill>
                          <a:srgbClr val="00B050"/>
                        </a:solidFill>
                        <a:effectLst/>
                        <a:latin typeface="Calibri" panose="020F0502020204030204" pitchFamily="34" charset="0"/>
                      </a:endParaRPr>
                    </a:p>
                  </a:txBody>
                  <a:tcPr marL="0" marR="0" marT="0" marB="0" anchor="ctr"/>
                </a:tc>
              </a:tr>
              <a:tr h="360658">
                <a:tc>
                  <a:txBody>
                    <a:bodyPr/>
                    <a:lstStyle/>
                    <a:p>
                      <a:pPr algn="ctr" fontAlgn="ctr"/>
                      <a:r>
                        <a:rPr lang="en-US" sz="1400" u="none" strike="noStrike" dirty="0">
                          <a:solidFill>
                            <a:srgbClr val="00B050"/>
                          </a:solidFill>
                          <a:effectLst/>
                        </a:rPr>
                        <a:t>1 internal report on </a:t>
                      </a:r>
                      <a:r>
                        <a:rPr lang="en-US" sz="1400" u="none" strike="noStrike" dirty="0" smtClean="0">
                          <a:solidFill>
                            <a:srgbClr val="00B050"/>
                          </a:solidFill>
                          <a:effectLst/>
                        </a:rPr>
                        <a:t>Methane</a:t>
                      </a:r>
                      <a:endParaRPr lang="en-US" sz="1400" b="0" i="1" u="none" strike="noStrike" dirty="0">
                        <a:solidFill>
                          <a:srgbClr val="00B050"/>
                        </a:solidFill>
                        <a:effectLst/>
                        <a:latin typeface="Calibri" panose="020F0502020204030204" pitchFamily="34" charset="0"/>
                      </a:endParaRPr>
                    </a:p>
                  </a:txBody>
                  <a:tcPr marL="0" marR="0" marT="0"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0" i="1" u="none" strike="noStrike" dirty="0" smtClean="0">
                          <a:solidFill>
                            <a:srgbClr val="00B050"/>
                          </a:solidFill>
                          <a:effectLst/>
                          <a:latin typeface="Calibri" panose="020F0502020204030204" pitchFamily="34" charset="0"/>
                        </a:rPr>
                        <a:t>In progress</a:t>
                      </a:r>
                      <a:r>
                        <a:rPr lang="en-US" sz="1400" b="0" i="1" u="none" strike="noStrike" baseline="0" dirty="0" smtClean="0">
                          <a:solidFill>
                            <a:srgbClr val="00B050"/>
                          </a:solidFill>
                          <a:effectLst/>
                          <a:latin typeface="Calibri" panose="020F0502020204030204" pitchFamily="34" charset="0"/>
                        </a:rPr>
                        <a:t> (50%)</a:t>
                      </a:r>
                      <a:endParaRPr lang="en-US" sz="1400" b="0" i="1" u="none" strike="noStrike" dirty="0" smtClean="0">
                        <a:solidFill>
                          <a:srgbClr val="00B050"/>
                        </a:solidFill>
                        <a:effectLst/>
                        <a:latin typeface="Calibri" panose="020F0502020204030204" pitchFamily="34" charset="0"/>
                      </a:endParaRPr>
                    </a:p>
                    <a:p>
                      <a:pPr algn="ctr" fontAlgn="ctr"/>
                      <a:endParaRPr lang="en-US" sz="1400" b="0" i="1" u="none" strike="noStrike" dirty="0">
                        <a:solidFill>
                          <a:srgbClr val="00B050"/>
                        </a:solidFill>
                        <a:effectLst/>
                        <a:latin typeface="Calibri" panose="020F0502020204030204" pitchFamily="34" charset="0"/>
                      </a:endParaRPr>
                    </a:p>
                  </a:txBody>
                  <a:tcPr marL="0" marR="0" marT="0" marB="0" anchor="ctr"/>
                </a:tc>
              </a:tr>
              <a:tr h="849820">
                <a:tc>
                  <a:txBody>
                    <a:bodyPr/>
                    <a:lstStyle/>
                    <a:p>
                      <a:pPr algn="ctr" fontAlgn="ctr"/>
                      <a:r>
                        <a:rPr lang="en-US" sz="1400" u="none" strike="noStrike" dirty="0">
                          <a:solidFill>
                            <a:srgbClr val="00B050"/>
                          </a:solidFill>
                          <a:effectLst/>
                        </a:rPr>
                        <a:t>Blog on the most common feeds and forages in Nicaragua and emissions of N2O and CH4 selected forages</a:t>
                      </a:r>
                      <a:br>
                        <a:rPr lang="en-US" sz="1400" u="none" strike="noStrike" dirty="0">
                          <a:solidFill>
                            <a:srgbClr val="00B050"/>
                          </a:solidFill>
                          <a:effectLst/>
                        </a:rPr>
                      </a:br>
                      <a:endParaRPr lang="en-US" sz="1400" b="0" i="1" u="none" strike="noStrike" dirty="0">
                        <a:solidFill>
                          <a:srgbClr val="00B050"/>
                        </a:solidFill>
                        <a:effectLst/>
                        <a:latin typeface="Calibri" panose="020F0502020204030204" pitchFamily="34" charset="0"/>
                      </a:endParaRPr>
                    </a:p>
                  </a:txBody>
                  <a:tcPr marL="0" marR="0" marT="0"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0" i="1" u="none" strike="noStrike" dirty="0" smtClean="0">
                          <a:solidFill>
                            <a:srgbClr val="00B050"/>
                          </a:solidFill>
                          <a:effectLst/>
                          <a:latin typeface="Calibri" panose="020F0502020204030204" pitchFamily="34" charset="0"/>
                        </a:rPr>
                        <a:t>In progress</a:t>
                      </a:r>
                      <a:r>
                        <a:rPr lang="en-US" sz="1400" b="0" i="1" u="none" strike="noStrike" baseline="0" dirty="0" smtClean="0">
                          <a:solidFill>
                            <a:srgbClr val="00B050"/>
                          </a:solidFill>
                          <a:effectLst/>
                          <a:latin typeface="Calibri" panose="020F0502020204030204" pitchFamily="34" charset="0"/>
                        </a:rPr>
                        <a:t> (50%)</a:t>
                      </a:r>
                      <a:endParaRPr lang="en-US" sz="1400" b="0" i="1" u="none" strike="noStrike" dirty="0" smtClean="0">
                        <a:solidFill>
                          <a:srgbClr val="00B050"/>
                        </a:solidFill>
                        <a:effectLst/>
                        <a:latin typeface="Calibri" panose="020F0502020204030204" pitchFamily="34" charset="0"/>
                      </a:endParaRPr>
                    </a:p>
                    <a:p>
                      <a:pPr algn="ctr" fontAlgn="ctr"/>
                      <a:endParaRPr lang="en-US" sz="1400" b="0" i="1" u="none" strike="noStrike" dirty="0">
                        <a:solidFill>
                          <a:srgbClr val="00B050"/>
                        </a:solidFill>
                        <a:effectLst/>
                        <a:latin typeface="Calibri" panose="020F0502020204030204" pitchFamily="34" charset="0"/>
                      </a:endParaRPr>
                    </a:p>
                  </a:txBody>
                  <a:tcPr marL="0" marR="0" marT="0" marB="0" anchor="ctr"/>
                </a:tc>
              </a:tr>
              <a:tr h="360658">
                <a:tc>
                  <a:txBody>
                    <a:bodyPr/>
                    <a:lstStyle/>
                    <a:p>
                      <a:pPr algn="ctr" fontAlgn="ctr"/>
                      <a:r>
                        <a:rPr lang="en-US" sz="1400" u="none" strike="noStrike" dirty="0">
                          <a:solidFill>
                            <a:srgbClr val="00B050"/>
                          </a:solidFill>
                          <a:effectLst/>
                        </a:rPr>
                        <a:t>Report on the </a:t>
                      </a:r>
                      <a:r>
                        <a:rPr lang="en-US" sz="1400" u="none" strike="noStrike" dirty="0" smtClean="0">
                          <a:solidFill>
                            <a:srgbClr val="00B050"/>
                          </a:solidFill>
                          <a:effectLst/>
                        </a:rPr>
                        <a:t>identification </a:t>
                      </a:r>
                      <a:r>
                        <a:rPr lang="en-US" sz="1400" u="none" strike="noStrike" dirty="0">
                          <a:solidFill>
                            <a:srgbClr val="00B050"/>
                          </a:solidFill>
                          <a:effectLst/>
                        </a:rPr>
                        <a:t>of </a:t>
                      </a:r>
                      <a:r>
                        <a:rPr lang="en-US" sz="1400" u="none" strike="noStrike" dirty="0" smtClean="0">
                          <a:solidFill>
                            <a:srgbClr val="00B050"/>
                          </a:solidFill>
                          <a:effectLst/>
                        </a:rPr>
                        <a:t>gender - </a:t>
                      </a:r>
                      <a:r>
                        <a:rPr lang="en-US" sz="1400" dirty="0" smtClean="0">
                          <a:solidFill>
                            <a:srgbClr val="00B050"/>
                          </a:solidFill>
                          <a:ea typeface="Calibri" panose="020F0502020204030204" pitchFamily="34" charset="0"/>
                          <a:cs typeface="Times New Roman" panose="02020603050405020304" pitchFamily="18" charset="0"/>
                        </a:rPr>
                        <a:t>Characterization of feeding systems includes gender-disaggregated data </a:t>
                      </a:r>
                      <a:endParaRPr lang="en-US" sz="1400" b="0" i="1" u="none" strike="noStrike" dirty="0">
                        <a:solidFill>
                          <a:srgbClr val="00B050"/>
                        </a:solidFill>
                        <a:effectLst/>
                        <a:latin typeface="Calibri" panose="020F0502020204030204" pitchFamily="34" charset="0"/>
                      </a:endParaRPr>
                    </a:p>
                  </a:txBody>
                  <a:tcPr marL="0" marR="0" marT="0"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0" i="1" u="none" strike="noStrike" dirty="0" smtClean="0">
                          <a:solidFill>
                            <a:srgbClr val="00B050"/>
                          </a:solidFill>
                          <a:effectLst/>
                          <a:latin typeface="Calibri" panose="020F0502020204030204" pitchFamily="34" charset="0"/>
                        </a:rPr>
                        <a:t>In progress</a:t>
                      </a:r>
                      <a:r>
                        <a:rPr lang="en-US" sz="1400" b="0" i="1" u="none" strike="noStrike" baseline="0" dirty="0" smtClean="0">
                          <a:solidFill>
                            <a:srgbClr val="00B050"/>
                          </a:solidFill>
                          <a:effectLst/>
                          <a:latin typeface="Calibri" panose="020F0502020204030204" pitchFamily="34" charset="0"/>
                        </a:rPr>
                        <a:t> (50%)</a:t>
                      </a:r>
                      <a:endParaRPr lang="en-US" sz="1400" b="0" i="1" u="none" strike="noStrike" dirty="0" smtClean="0">
                        <a:solidFill>
                          <a:srgbClr val="00B050"/>
                        </a:solidFill>
                        <a:effectLst/>
                        <a:latin typeface="Calibri" panose="020F0502020204030204" pitchFamily="34" charset="0"/>
                      </a:endParaRPr>
                    </a:p>
                    <a:p>
                      <a:pPr algn="ctr" fontAlgn="ctr"/>
                      <a:endParaRPr lang="en-US" sz="1400" b="0" i="1" u="none" strike="noStrike" dirty="0">
                        <a:solidFill>
                          <a:srgbClr val="FF0000"/>
                        </a:solidFill>
                        <a:effectLst/>
                        <a:latin typeface="Calibri" panose="020F0502020204030204" pitchFamily="34" charset="0"/>
                      </a:endParaRPr>
                    </a:p>
                  </a:txBody>
                  <a:tcPr marL="0" marR="0" marT="0" marB="0" anchor="ctr"/>
                </a:tc>
              </a:tr>
              <a:tr h="177404">
                <a:tc>
                  <a:txBody>
                    <a:bodyPr/>
                    <a:lstStyle/>
                    <a:p>
                      <a:pPr algn="ctr" fontAlgn="ctr"/>
                      <a:endParaRPr lang="en-US" sz="1400" b="0" i="1" u="none" strike="noStrike" dirty="0">
                        <a:solidFill>
                          <a:srgbClr val="FF0000"/>
                        </a:solidFill>
                        <a:effectLst/>
                        <a:latin typeface="Calibri" panose="020F0502020204030204" pitchFamily="34" charset="0"/>
                      </a:endParaRPr>
                    </a:p>
                  </a:txBody>
                  <a:tcPr marL="0" marR="0" marT="0" marB="0" anchor="ctr"/>
                </a:tc>
                <a:tc>
                  <a:txBody>
                    <a:bodyPr/>
                    <a:lstStyle/>
                    <a:p>
                      <a:pPr algn="ctr" fontAlgn="ctr"/>
                      <a:endParaRPr lang="en-US" sz="1400" b="0" i="1" u="none" strike="noStrike" dirty="0">
                        <a:solidFill>
                          <a:srgbClr val="FF0000"/>
                        </a:solidFill>
                        <a:effectLst/>
                        <a:latin typeface="Calibri" panose="020F0502020204030204" pitchFamily="34" charset="0"/>
                      </a:endParaRPr>
                    </a:p>
                  </a:txBody>
                  <a:tcPr marL="0" marR="0" marT="0" marB="0" anchor="ctr"/>
                </a:tc>
              </a:tr>
              <a:tr h="424910">
                <a:tc>
                  <a:txBody>
                    <a:bodyPr/>
                    <a:lstStyle/>
                    <a:p>
                      <a:pPr algn="ctr" fontAlgn="ctr"/>
                      <a:r>
                        <a:rPr lang="en-US" sz="1400" u="none" strike="noStrike" dirty="0">
                          <a:solidFill>
                            <a:srgbClr val="00B050"/>
                          </a:solidFill>
                          <a:effectLst/>
                        </a:rPr>
                        <a:t>1 Database with livestock and feed data for East-African region</a:t>
                      </a:r>
                      <a:endParaRPr lang="en-US" sz="1400" b="0" i="1" u="none" strike="noStrike" dirty="0">
                        <a:solidFill>
                          <a:srgbClr val="00B050"/>
                        </a:solidFill>
                        <a:effectLst/>
                        <a:latin typeface="Calibri" panose="020F0502020204030204" pitchFamily="34" charset="0"/>
                      </a:endParaRPr>
                    </a:p>
                  </a:txBody>
                  <a:tcPr marL="0" marR="0" marT="0" marB="0" anchor="ctr"/>
                </a:tc>
                <a:tc>
                  <a:txBody>
                    <a:bodyPr/>
                    <a:lstStyle/>
                    <a:p>
                      <a:pPr algn="ctr" fontAlgn="ctr"/>
                      <a:r>
                        <a:rPr lang="en-US" sz="1400" b="0" i="1" u="none" strike="noStrike" dirty="0" smtClean="0">
                          <a:solidFill>
                            <a:srgbClr val="00B050"/>
                          </a:solidFill>
                          <a:effectLst/>
                          <a:latin typeface="Calibri" panose="020F0502020204030204" pitchFamily="34" charset="0"/>
                        </a:rPr>
                        <a:t>Part</a:t>
                      </a:r>
                      <a:r>
                        <a:rPr lang="en-US" sz="1400" b="0" i="1" u="none" strike="noStrike" baseline="0" dirty="0" smtClean="0">
                          <a:solidFill>
                            <a:srgbClr val="00B050"/>
                          </a:solidFill>
                          <a:effectLst/>
                          <a:latin typeface="Calibri" panose="020F0502020204030204" pitchFamily="34" charset="0"/>
                        </a:rPr>
                        <a:t> of IFAD project</a:t>
                      </a:r>
                      <a:endParaRPr lang="en-US" sz="1400" b="0" i="1" u="none" strike="noStrike" dirty="0">
                        <a:solidFill>
                          <a:srgbClr val="00B050"/>
                        </a:solidFill>
                        <a:effectLst/>
                        <a:latin typeface="Calibri" panose="020F0502020204030204" pitchFamily="34" charset="0"/>
                      </a:endParaRPr>
                    </a:p>
                  </a:txBody>
                  <a:tcPr marL="0" marR="0" marT="0" marB="0" anchor="ctr"/>
                </a:tc>
              </a:tr>
              <a:tr h="566547">
                <a:tc>
                  <a:txBody>
                    <a:bodyPr/>
                    <a:lstStyle/>
                    <a:p>
                      <a:pPr algn="ctr" fontAlgn="ctr"/>
                      <a:r>
                        <a:rPr lang="en-US" sz="1400" u="none" strike="noStrike" dirty="0">
                          <a:solidFill>
                            <a:srgbClr val="00B050"/>
                          </a:solidFill>
                          <a:effectLst/>
                        </a:rPr>
                        <a:t>Forage suitability and adoption maps available for Tanzania and Rwanda including gender dimension</a:t>
                      </a:r>
                      <a:endParaRPr lang="en-US" sz="1400" b="0" i="1" u="none" strike="noStrike" dirty="0">
                        <a:solidFill>
                          <a:srgbClr val="00B050"/>
                        </a:solidFill>
                        <a:effectLst/>
                        <a:latin typeface="Calibri" panose="020F0502020204030204" pitchFamily="34" charset="0"/>
                      </a:endParaRPr>
                    </a:p>
                  </a:txBody>
                  <a:tcPr marL="0" marR="0" marT="0"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0" i="1" u="none" strike="noStrike" dirty="0" smtClean="0">
                          <a:solidFill>
                            <a:srgbClr val="00B050"/>
                          </a:solidFill>
                          <a:effectLst/>
                          <a:latin typeface="Calibri" panose="020F0502020204030204" pitchFamily="34" charset="0"/>
                        </a:rPr>
                        <a:t>Part</a:t>
                      </a:r>
                      <a:r>
                        <a:rPr lang="en-US" sz="1400" b="0" i="1" u="none" strike="noStrike" baseline="0" dirty="0" smtClean="0">
                          <a:solidFill>
                            <a:srgbClr val="00B050"/>
                          </a:solidFill>
                          <a:effectLst/>
                          <a:latin typeface="Calibri" panose="020F0502020204030204" pitchFamily="34" charset="0"/>
                        </a:rPr>
                        <a:t> of IFAD project</a:t>
                      </a:r>
                      <a:endParaRPr lang="en-US" sz="1400" b="0" i="1" u="none" strike="noStrike" dirty="0" smtClean="0">
                        <a:solidFill>
                          <a:srgbClr val="00B050"/>
                        </a:solidFill>
                        <a:effectLst/>
                        <a:latin typeface="Calibri" panose="020F0502020204030204" pitchFamily="34" charset="0"/>
                      </a:endParaRPr>
                    </a:p>
                    <a:p>
                      <a:pPr algn="ctr" fontAlgn="ctr"/>
                      <a:endParaRPr lang="en-US" sz="1400" b="0" i="1" u="none" strike="noStrike" dirty="0">
                        <a:solidFill>
                          <a:srgbClr val="00B050"/>
                        </a:solidFill>
                        <a:effectLst/>
                        <a:latin typeface="Calibri" panose="020F0502020204030204" pitchFamily="34" charset="0"/>
                      </a:endParaRPr>
                    </a:p>
                  </a:txBody>
                  <a:tcPr marL="0" marR="0" marT="0" marB="0" anchor="ctr"/>
                </a:tc>
              </a:tr>
              <a:tr h="849820">
                <a:tc>
                  <a:txBody>
                    <a:bodyPr/>
                    <a:lstStyle/>
                    <a:p>
                      <a:pPr algn="ctr" fontAlgn="ctr"/>
                      <a:r>
                        <a:rPr lang="en-US" sz="1400" u="none" strike="noStrike" dirty="0">
                          <a:solidFill>
                            <a:srgbClr val="00B050"/>
                          </a:solidFill>
                          <a:effectLst/>
                        </a:rPr>
                        <a:t>1 Internal report about </a:t>
                      </a:r>
                      <a:r>
                        <a:rPr lang="en-US" sz="1400" u="none" strike="noStrike" dirty="0" err="1">
                          <a:solidFill>
                            <a:srgbClr val="00B050"/>
                          </a:solidFill>
                          <a:effectLst/>
                        </a:rPr>
                        <a:t>characterisation</a:t>
                      </a:r>
                      <a:r>
                        <a:rPr lang="en-US" sz="1400" u="none" strike="noStrike" dirty="0">
                          <a:solidFill>
                            <a:srgbClr val="00B050"/>
                          </a:solidFill>
                          <a:effectLst/>
                        </a:rPr>
                        <a:t> of smallholder dairy feeding systems in Rwanda and Tanzania including gender dimension</a:t>
                      </a:r>
                      <a:endParaRPr lang="en-US" sz="1400" b="0" i="1" u="none" strike="noStrike" dirty="0">
                        <a:solidFill>
                          <a:srgbClr val="00B050"/>
                        </a:solidFill>
                        <a:effectLst/>
                        <a:latin typeface="Calibri" panose="020F0502020204030204" pitchFamily="34" charset="0"/>
                      </a:endParaRPr>
                    </a:p>
                  </a:txBody>
                  <a:tcPr marL="0" marR="0" marT="0"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0" i="1" u="none" strike="noStrike" dirty="0" smtClean="0">
                          <a:solidFill>
                            <a:srgbClr val="00B050"/>
                          </a:solidFill>
                          <a:effectLst/>
                          <a:latin typeface="Calibri" panose="020F0502020204030204" pitchFamily="34" charset="0"/>
                        </a:rPr>
                        <a:t>Part</a:t>
                      </a:r>
                      <a:r>
                        <a:rPr lang="en-US" sz="1400" b="0" i="1" u="none" strike="noStrike" baseline="0" dirty="0" smtClean="0">
                          <a:solidFill>
                            <a:srgbClr val="00B050"/>
                          </a:solidFill>
                          <a:effectLst/>
                          <a:latin typeface="Calibri" panose="020F0502020204030204" pitchFamily="34" charset="0"/>
                        </a:rPr>
                        <a:t> of IFAD project</a:t>
                      </a:r>
                      <a:endParaRPr lang="en-US" sz="1400" b="0" i="1" u="none" strike="noStrike" dirty="0" smtClean="0">
                        <a:solidFill>
                          <a:srgbClr val="00B050"/>
                        </a:solidFill>
                        <a:effectLst/>
                        <a:latin typeface="Calibri" panose="020F0502020204030204" pitchFamily="34" charset="0"/>
                      </a:endParaRPr>
                    </a:p>
                    <a:p>
                      <a:pPr algn="ctr" fontAlgn="ctr"/>
                      <a:endParaRPr lang="en-US" sz="1400" b="0" i="1" u="none" strike="noStrike" dirty="0">
                        <a:solidFill>
                          <a:srgbClr val="00B050"/>
                        </a:solidFill>
                        <a:effectLst/>
                        <a:latin typeface="Calibri" panose="020F0502020204030204" pitchFamily="34" charset="0"/>
                      </a:endParaRPr>
                    </a:p>
                  </a:txBody>
                  <a:tcPr marL="0" marR="0" marT="0" marB="0" anchor="ctr"/>
                </a:tc>
              </a:tr>
            </a:tbl>
          </a:graphicData>
        </a:graphic>
      </p:graphicFrame>
    </p:spTree>
    <p:extLst>
      <p:ext uri="{BB962C8B-B14F-4D97-AF65-F5344CB8AC3E}">
        <p14:creationId xmlns:p14="http://schemas.microsoft.com/office/powerpoint/2010/main" val="1841413096"/>
      </p:ext>
    </p:extLst>
  </p:cSld>
  <p:clrMapOvr>
    <a:masterClrMapping/>
  </p:clrMapOvr>
  <p:timing>
    <p:tnLst>
      <p:par>
        <p:cTn id="1" dur="indefinite" restart="never" nodeType="tmRoot"/>
      </p:par>
    </p:tnLst>
  </p:timing>
</p:sld>
</file>

<file path=ppt/theme/theme1.xml><?xml version="1.0" encoding="utf-8"?>
<a:theme xmlns:a="http://schemas.openxmlformats.org/drawingml/2006/main" name="ilri_powerpoint_template_Feb2013">
  <a:themeElements>
    <a:clrScheme name="Custom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762123"/>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a:spAutoFit/>
      </a:bodyPr>
      <a:lstStyle>
        <a:defPPr algn="ctr">
          <a:lnSpc>
            <a:spcPts val="3200"/>
          </a:lnSpc>
          <a:defRPr sz="3000" dirty="0" smtClean="0">
            <a:solidFill>
              <a:srgbClr val="FFFFFF"/>
            </a:solidFill>
          </a:defRPr>
        </a:defPPr>
      </a:lstStyle>
    </a:txDef>
  </a:objectDefaults>
  <a:extraClrSchemeLst/>
  <a:extLst>
    <a:ext uri="{05A4C25C-085E-4340-85A3-A5531E510DB2}">
      <thm15:themeFamily xmlns:thm15="http://schemas.microsoft.com/office/thememl/2012/main" name="Presentation1" id="{D657C7C5-6068-4F8F-A213-8779461531B9}" vid="{69500791-311C-46AE-98B7-67BB1C7A39D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89151CC3285AB44A726E4FF20DF659B" ma:contentTypeVersion="2" ma:contentTypeDescription="Create a new document." ma:contentTypeScope="" ma:versionID="fca73bb26319a383f0ca6a4bffdc501e">
  <xsd:schema xmlns:xsd="http://www.w3.org/2001/XMLSchema" xmlns:xs="http://www.w3.org/2001/XMLSchema" xmlns:p="http://schemas.microsoft.com/office/2006/metadata/properties" xmlns:ns2="9f5e9607-a28b-487e-b093-da60e75ee109" targetNamespace="http://schemas.microsoft.com/office/2006/metadata/properties" ma:root="true" ma:fieldsID="eff026812a92945e04c02a7a0b9b476f" ns2:_="">
    <xsd:import namespace="9f5e9607-a28b-487e-b093-da60e75ee109"/>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f5e9607-a28b-487e-b093-da60e75ee10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33D44FD-ABE2-45CA-990B-E55889CCA812}">
  <ds:schemaRefs>
    <ds:schemaRef ds:uri="http://schemas.microsoft.com/sharepoint/v3/contenttype/forms"/>
  </ds:schemaRefs>
</ds:datastoreItem>
</file>

<file path=customXml/itemProps2.xml><?xml version="1.0" encoding="utf-8"?>
<ds:datastoreItem xmlns:ds="http://schemas.openxmlformats.org/officeDocument/2006/customXml" ds:itemID="{89DDF020-5A75-401C-9581-87F1F240C5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f5e9607-a28b-487e-b093-da60e75ee1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CD979DA-C907-47EF-9F2B-3EEC14230EED}">
  <ds:schemaRefs>
    <ds:schemaRef ds:uri="http://schemas.microsoft.com/office/infopath/2007/PartnerControls"/>
    <ds:schemaRef ds:uri="http://schemas.openxmlformats.org/package/2006/metadata/core-properties"/>
    <ds:schemaRef ds:uri="http://www.w3.org/XML/1998/namespace"/>
    <ds:schemaRef ds:uri="http://schemas.microsoft.com/office/2006/metadata/properties"/>
    <ds:schemaRef ds:uri="http://schemas.microsoft.com/office/2006/documentManagement/types"/>
    <ds:schemaRef ds:uri="http://purl.org/dc/dcmitype/"/>
    <ds:schemaRef ds:uri="http://purl.org/dc/terms/"/>
    <ds:schemaRef ds:uri="http://purl.org/dc/elements/1.1/"/>
    <ds:schemaRef ds:uri="9f5e9607-a28b-487e-b093-da60e75ee109"/>
  </ds:schemaRefs>
</ds:datastoreItem>
</file>

<file path=docProps/app.xml><?xml version="1.0" encoding="utf-8"?>
<Properties xmlns="http://schemas.openxmlformats.org/officeDocument/2006/extended-properties" xmlns:vt="http://schemas.openxmlformats.org/officeDocument/2006/docPropsVTypes">
  <Template>ilri_powerpoint_template</Template>
  <TotalTime>750</TotalTime>
  <Words>1149</Words>
  <Application>Microsoft Office PowerPoint</Application>
  <PresentationFormat>On-screen Show (4:3)</PresentationFormat>
  <Paragraphs>185</Paragraphs>
  <Slides>8</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Calibri</vt:lpstr>
      <vt:lpstr>Symbol</vt:lpstr>
      <vt:lpstr>Times New Roman</vt:lpstr>
      <vt:lpstr>Verdana</vt:lpstr>
      <vt:lpstr>Wingdings</vt:lpstr>
      <vt:lpstr>ilri_powerpoint_template_Feb2013</vt:lpstr>
      <vt:lpstr>PowerPoint Presentation</vt:lpstr>
      <vt:lpstr>Cluster 2  2017 and beyond</vt:lpstr>
      <vt:lpstr>Cluster 2  Activities</vt:lpstr>
      <vt:lpstr>Improved environment management options</vt:lpstr>
      <vt:lpstr>Testing GHG mitigation options </vt:lpstr>
      <vt:lpstr>Testing GHG mitigation options </vt:lpstr>
      <vt:lpstr>Cluster 2 Activities 2017 </vt:lpstr>
      <vt:lpstr>Cluster 2 Activities 2017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Tarawali, Shirley (ILRI)</dc:creator>
  <cp:lastModifiedBy>Odongo, Dorine (ILRI)</cp:lastModifiedBy>
  <cp:revision>30</cp:revision>
  <dcterms:created xsi:type="dcterms:W3CDTF">2016-10-11T12:53:26Z</dcterms:created>
  <dcterms:modified xsi:type="dcterms:W3CDTF">2017-06-09T07:20:55Z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0x010100289151CC3285AB44A726E4FF20DF659B</vt:lpwstr>
  </property>
  <property fmtid="{D5CDD505-2E9C-101B-9397-08002B2CF9AE}" pid="3" name="NXPowerLiteLastOptimized">
    <vt:lpwstr>785356</vt:lpwstr>
  </property>
  <property fmtid="{D5CDD505-2E9C-101B-9397-08002B2CF9AE}" pid="4" name="NXPowerLiteSettings">
    <vt:lpwstr>C7000400038000</vt:lpwstr>
  </property>
  <property fmtid="{D5CDD505-2E9C-101B-9397-08002B2CF9AE}" pid="5" name="NXPowerLiteVersion">
    <vt:lpwstr>D7.1.2</vt:lpwstr>
  </property>
</Properties>
</file>